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0" r:id="rId3"/>
    <p:sldId id="261" r:id="rId4"/>
    <p:sldId id="266" r:id="rId5"/>
    <p:sldId id="267" r:id="rId6"/>
    <p:sldId id="264" r:id="rId7"/>
    <p:sldId id="275" r:id="rId8"/>
    <p:sldId id="276" r:id="rId9"/>
    <p:sldId id="277" r:id="rId10"/>
    <p:sldId id="280" r:id="rId11"/>
    <p:sldId id="278" r:id="rId12"/>
    <p:sldId id="279" r:id="rId13"/>
    <p:sldId id="274" r:id="rId14"/>
    <p:sldId id="272" r:id="rId15"/>
    <p:sldId id="269" r:id="rId16"/>
    <p:sldId id="271" r:id="rId17"/>
    <p:sldId id="270" r:id="rId18"/>
    <p:sldId id="273" r:id="rId19"/>
    <p:sldId id="268" r:id="rId20"/>
    <p:sldId id="265" r:id="rId21"/>
    <p:sldId id="262"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1F3A4B"/>
    <a:srgbClr val="1E3849"/>
    <a:srgbClr val="F88070"/>
    <a:srgbClr val="FFB9B9"/>
    <a:srgbClr val="FF5D5D"/>
    <a:srgbClr val="FF8F8F"/>
    <a:srgbClr val="DD8B01"/>
    <a:srgbClr val="DF8E00"/>
    <a:srgbClr val="F9D4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41782" autoAdjust="0"/>
  </p:normalViewPr>
  <p:slideViewPr>
    <p:cSldViewPr snapToGrid="0">
      <p:cViewPr>
        <p:scale>
          <a:sx n="33" d="100"/>
          <a:sy n="33" d="100"/>
        </p:scale>
        <p:origin x="1131" y="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18/09/2021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tout le monde. Merci aux </a:t>
            </a:r>
            <a:r>
              <a:rPr lang="fr-FR" dirty="0" err="1"/>
              <a:t>orgas</a:t>
            </a:r>
            <a:r>
              <a:rPr lang="fr-FR" dirty="0"/>
              <a:t> pour leur invitation : je suis super content d’être avec vous ce matin pour ce qui sera surement l’un de mes derniers talk (silence) avant un bon bout de temps. Et en tout cas sous la bannière de notre société 42 </a:t>
            </a:r>
            <a:r>
              <a:rPr lang="fr-FR" dirty="0" err="1"/>
              <a:t>skillz</a:t>
            </a:r>
            <a:r>
              <a:rPr lang="fr-FR" dirty="0"/>
              <a:t>. En effet, je suis sur le point d’arrêter mon activité de conseil (que je faisais avec beaucoup de plaisir depuis 6 ans environ) pour rejoindre </a:t>
            </a:r>
            <a:r>
              <a:rPr lang="fr-FR" dirty="0" err="1"/>
              <a:t>Agicap</a:t>
            </a:r>
            <a:r>
              <a:rPr lang="fr-FR" dirty="0"/>
              <a:t>, une startup à croissance exponentielle qui m’a proposé d’être leur VP of Engineering (en gros : patron de la tech et de la prod).</a:t>
            </a:r>
          </a:p>
          <a:p>
            <a:endParaRPr lang="fr-FR" dirty="0"/>
          </a:p>
          <a:p>
            <a:r>
              <a:rPr lang="fr-FR" dirty="0"/>
              <a:t>Et du coup ce talk -et cette conférence- tombent bien parce que l’un de mes rôles sera de faire en sorte que la relation entre les équipes Produits et les équipes IT soit efficace.</a:t>
            </a:r>
          </a:p>
          <a:p>
            <a:endParaRPr lang="fr-FR" dirty="0"/>
          </a:p>
          <a:p>
            <a:r>
              <a:rPr lang="fr-FR" dirty="0"/>
              <a:t>Ce matin du coup, je voudrai </a:t>
            </a:r>
            <a:r>
              <a:rPr lang="fr-FR" b="1" dirty="0"/>
              <a:t>1) </a:t>
            </a:r>
            <a:r>
              <a:rPr lang="fr-FR" dirty="0"/>
              <a:t>qu’on aborde quelques uns des challenges qu’on rencontre, quand on fabrique du logiciel. Je voudrai commencer par présenter la vision et les difficultés rencontrées par mes camarades POs ou responsables produits. D’ailleurs combien de POs dans la salle ce matin ? (si vous pouvez lever la main) </a:t>
            </a:r>
          </a:p>
          <a:p>
            <a:endParaRPr lang="fr-FR" dirty="0"/>
          </a:p>
          <a:p>
            <a:r>
              <a:rPr lang="fr-FR" dirty="0"/>
              <a:t>Et puis </a:t>
            </a:r>
            <a:r>
              <a:rPr lang="fr-FR" b="1" dirty="0"/>
              <a:t>en 2)</a:t>
            </a:r>
            <a:r>
              <a:rPr lang="fr-FR" dirty="0"/>
              <a:t> je voudrai vous livrer dans la foulée quelques unes des difficultés que l’on rencontre nous, côté DEV.  Difficultés pour comprendre, difficultés pour mettre en œuvre. (qui fait du DEV ici ?)</a:t>
            </a:r>
          </a:p>
          <a:p>
            <a:endParaRPr lang="fr-FR" dirty="0"/>
          </a:p>
          <a:p>
            <a:r>
              <a:rPr lang="fr-FR" dirty="0"/>
              <a:t>Alors je vous préviens, je vais sans doute aborder quelques sujets difficiles, tabous peut-être même pour certains. Mais l’objectif dans tout ça, sera </a:t>
            </a:r>
            <a:r>
              <a:rPr lang="fr-FR" b="1" dirty="0"/>
              <a:t>en 3)</a:t>
            </a:r>
            <a:r>
              <a:rPr lang="fr-FR" dirty="0"/>
              <a:t> de partager avec vous des choses ou des techniques que j’ai eu la chance de pouvoir expérimenter avec la plupart de mes clients et équipes de DEV. </a:t>
            </a:r>
          </a:p>
          <a:p>
            <a:r>
              <a:rPr lang="fr-FR" dirty="0"/>
              <a:t>Ok, ça vous va comme programme ? Vous êtes chauds ? Ok.</a:t>
            </a:r>
          </a:p>
          <a:p>
            <a:endParaRPr lang="fr-FR" dirty="0"/>
          </a:p>
          <a:p>
            <a:r>
              <a:rPr lang="fr-FR" dirty="0"/>
              <a:t>Mais pour celles et ceux qui ne me connaissent pas, je vais me présenter rapidement pour que vous puissiez savoir d’où je parle. </a:t>
            </a:r>
          </a:p>
          <a:p>
            <a:r>
              <a:rPr lang="fr-FR" dirty="0"/>
              <a:t>Je m’appelle Thomas PIERRAIN. Cela fait 24 ans que je fais du soft pour vivre. J’ai travaillé pour des sociétés de services, pour leurs clients (forfait/régie), j’ai aussi été salarié pendant 12 ans dans une grande banque d’investissement où j’ai fait </a:t>
            </a:r>
            <a:r>
              <a:rPr lang="fr-FR" dirty="0" err="1"/>
              <a:t>bpc</a:t>
            </a:r>
            <a:r>
              <a:rPr lang="fr-FR" dirty="0"/>
              <a:t> de dev, de management et d’architecture (y compris de l’architecture d’entreprise). Et puis il y a 6 ans j’ai créé la société 42 </a:t>
            </a:r>
            <a:r>
              <a:rPr lang="fr-FR" dirty="0" err="1"/>
              <a:t>skillz</a:t>
            </a:r>
            <a:r>
              <a:rPr lang="fr-FR" dirty="0"/>
              <a:t> avec mon ami Bruno Boucard, et j’ai passées tout mon temps depuis à vulgariser des trucs, à coder et à aider mes clients à sécuriser des projets critiques en montant -et en faisant partie- d’équipes de DEV efficaces (très inspiré d’</a:t>
            </a:r>
            <a:r>
              <a:rPr lang="fr-FR" dirty="0" err="1"/>
              <a:t>eXtreme</a:t>
            </a:r>
            <a:r>
              <a:rPr lang="fr-FR" dirty="0"/>
              <a:t> </a:t>
            </a:r>
            <a:r>
              <a:rPr lang="fr-FR" dirty="0" err="1"/>
              <a:t>Programming</a:t>
            </a:r>
            <a:r>
              <a:rPr lang="fr-FR" dirty="0"/>
              <a:t> que je pratique depuis 2005). Côté métier j’ai bossé dans le domaine de la Santé, des jeux vidéos, de la finance, de la musique, du luxe et de l’hôtellerie désormais depuis quelques années.</a:t>
            </a:r>
          </a:p>
          <a:p>
            <a:endParaRPr lang="fr-FR" dirty="0"/>
          </a:p>
          <a:p>
            <a:r>
              <a:rPr lang="fr-FR" dirty="0"/>
              <a:t>Dernier point : je suis aussi co-organisateur du </a:t>
            </a:r>
            <a:r>
              <a:rPr lang="fr-FR" dirty="0" err="1"/>
              <a:t>meetup</a:t>
            </a:r>
            <a:r>
              <a:rPr lang="fr-FR" dirty="0"/>
              <a:t> DDD FR (</a:t>
            </a:r>
            <a:r>
              <a:rPr lang="fr-FR" dirty="0" err="1"/>
              <a:t>domain</a:t>
            </a:r>
            <a:r>
              <a:rPr lang="fr-FR" dirty="0"/>
              <a:t> driven design) et j’aide mon camarade Bruno Boucard pour animer le </a:t>
            </a:r>
            <a:r>
              <a:rPr lang="fr-FR" dirty="0" err="1"/>
              <a:t>meetup</a:t>
            </a:r>
            <a:r>
              <a:rPr lang="fr-FR" dirty="0"/>
              <a:t> BDD Paris de temps en temps.</a:t>
            </a:r>
          </a:p>
          <a:p>
            <a:endParaRPr lang="fr-FR" dirty="0"/>
          </a:p>
          <a:p>
            <a:r>
              <a:rPr lang="fr-FR" dirty="0"/>
              <a:t>Bref ! Les présentations étant faites, je voudrai commencer par vous poser une question :  [</a:t>
            </a:r>
            <a:r>
              <a:rPr lang="fr-FR" dirty="0" err="1"/>
              <a:t>next</a:t>
            </a:r>
            <a:r>
              <a:rPr lang="fr-FR" dirty="0"/>
              <a:t>]</a:t>
            </a:r>
          </a:p>
          <a:p>
            <a:endParaRPr lang="fr-FR" dirty="0"/>
          </a:p>
          <a:p>
            <a:endParaRPr lang="fr-FR" dirty="0"/>
          </a:p>
          <a:p>
            <a:endParaRPr lang="fr-FR" dirty="0"/>
          </a:p>
          <a:p>
            <a:endParaRPr lang="fr-FR" dirty="0"/>
          </a:p>
          <a:p>
            <a:endParaRPr lang="fr-FR" dirty="0"/>
          </a:p>
          <a:p>
            <a:endParaRPr lang="fr-FR" dirty="0"/>
          </a:p>
          <a:p>
            <a:r>
              <a:rPr lang="fr-FR" dirty="0"/>
              <a:t>Image payée: https://www.istockphoto.com/fr/photo/miroir-deau-de-bordeaux-en-%C3%A9t%C3%A9-france-gm1152270059-312559548</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L’IT elle, était coupée en 3, avec :</a:t>
            </a:r>
          </a:p>
          <a:p>
            <a:pPr marL="0" indent="0">
              <a:buNone/>
            </a:pPr>
            <a:endParaRPr lang="fr-FR" b="0" i="0" dirty="0">
              <a:solidFill>
                <a:srgbClr val="1D1C1D"/>
              </a:solidFill>
              <a:effectLst/>
              <a:latin typeface="Slack-Lato"/>
            </a:endParaRPr>
          </a:p>
          <a:p>
            <a:pPr marL="228600" indent="-228600">
              <a:buFont typeface="+mj-lt"/>
              <a:buAutoNum type="arabicPeriod"/>
            </a:pPr>
            <a:r>
              <a:rPr lang="fr-FR" b="0" i="0" dirty="0">
                <a:solidFill>
                  <a:srgbClr val="1D1C1D"/>
                </a:solidFill>
                <a:effectLst/>
                <a:latin typeface="Slack-Lato"/>
              </a:rPr>
              <a:t>un pole qui travaillait pour les champions cote action, </a:t>
            </a:r>
          </a:p>
          <a:p>
            <a:pPr marL="228600" indent="-228600">
              <a:buFont typeface="+mj-lt"/>
              <a:buAutoNum type="arabicPeriod"/>
            </a:pPr>
            <a:r>
              <a:rPr lang="fr-FR" b="0" i="0" dirty="0">
                <a:solidFill>
                  <a:srgbClr val="1D1C1D"/>
                </a:solidFill>
                <a:effectLst/>
                <a:latin typeface="Slack-Lato"/>
              </a:rPr>
              <a:t>un pole pour servir les desks de taux (le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a:t>
            </a:r>
          </a:p>
          <a:p>
            <a:pPr marL="228600" indent="-228600">
              <a:buFont typeface="+mj-lt"/>
              <a:buAutoNum type="arabicPeriod"/>
            </a:pPr>
            <a:r>
              <a:rPr lang="fr-FR" b="0" i="0" dirty="0">
                <a:solidFill>
                  <a:srgbClr val="1D1C1D"/>
                </a:solidFill>
                <a:effectLst/>
                <a:latin typeface="Slack-Lato"/>
              </a:rPr>
              <a:t>et un pole au milieu qui aidaient tout le monde pour certains sujets transverses du genre : les connecteurs pour les différents marchés (la bourse de NY, de Londres, de HK, Euronext etc.).</a:t>
            </a:r>
            <a:br>
              <a:rPr lang="fr-FR" b="0" i="0" dirty="0">
                <a:solidFill>
                  <a:srgbClr val="1D1C1D"/>
                </a:solidFill>
                <a:effectLst/>
                <a:latin typeface="Slack-Lato"/>
              </a:rPr>
            </a:br>
            <a:br>
              <a:rPr lang="fr-FR" b="0" i="0" dirty="0">
                <a:solidFill>
                  <a:srgbClr val="1D1C1D"/>
                </a:solidFill>
                <a:effectLst/>
                <a:latin typeface="Slack-Lato"/>
              </a:rPr>
            </a:br>
            <a:r>
              <a:rPr lang="fr-FR" b="0" i="0" dirty="0">
                <a:solidFill>
                  <a:srgbClr val="1D1C1D"/>
                </a:solidFill>
                <a:effectLst/>
                <a:latin typeface="Slack-Lato"/>
              </a:rPr>
              <a:t>Enfin « qui aidait tout le monde »… leur vision était bien entendu complètement biaisée et orientée vers les champions du monde et leurs contraintes. Les autres -cote taux en rouge- devaient attendre un peu plus pour avoir leurs accès à un nouveau marche ou plateforme, et leurs spécificités n’étaient pas toujours prises en compte ni comprises.</a:t>
            </a: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2780485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Un jour, Le métier -cote produit de taux- en a eu marre de ce time-to-</a:t>
            </a:r>
            <a:r>
              <a:rPr lang="fr-FR" b="0" i="0" dirty="0" err="1">
                <a:solidFill>
                  <a:srgbClr val="1D1C1D"/>
                </a:solidFill>
                <a:effectLst/>
                <a:latin typeface="Slack-Lato"/>
              </a:rPr>
              <a:t>market</a:t>
            </a:r>
            <a:r>
              <a:rPr lang="fr-FR" b="0" i="0" dirty="0">
                <a:solidFill>
                  <a:srgbClr val="1D1C1D"/>
                </a:solidFill>
                <a:effectLst/>
                <a:latin typeface="Slack-Lato"/>
              </a:rPr>
              <a:t> un peu pourri que l’IT leur permettait à chaque fois qu’il devaient se connecter à un nouveau marché.</a:t>
            </a:r>
          </a:p>
          <a:p>
            <a:endParaRPr lang="fr-FR" b="0" i="0" dirty="0">
              <a:solidFill>
                <a:srgbClr val="1D1C1D"/>
              </a:solidFill>
              <a:effectLst/>
              <a:latin typeface="Slack-Lato"/>
            </a:endParaRPr>
          </a:p>
          <a:p>
            <a:r>
              <a:rPr lang="fr-FR" b="0" i="0" dirty="0">
                <a:solidFill>
                  <a:srgbClr val="1D1C1D"/>
                </a:solidFill>
                <a:effectLst/>
                <a:latin typeface="Slack-Lato"/>
              </a:rPr>
              <a:t>Ils ont donc décidés de faire </a:t>
            </a:r>
            <a:r>
              <a:rPr lang="fr-FR" dirty="0"/>
              <a:t>sécession </a:t>
            </a:r>
            <a:r>
              <a:rPr lang="fr-FR" b="0" i="0" dirty="0">
                <a:solidFill>
                  <a:srgbClr val="1D1C1D"/>
                </a:solidFill>
                <a:effectLst/>
                <a:latin typeface="Slack-Lato"/>
              </a:rPr>
              <a:t>par rapport au système transverse de la banque qui était un peu trop au service des champions du monde coté ACTION (et qui ne leur convenait pas à eux). </a:t>
            </a:r>
          </a:p>
          <a:p>
            <a:endParaRPr lang="fr-FR" b="0" i="0" dirty="0">
              <a:solidFill>
                <a:srgbClr val="1D1C1D"/>
              </a:solidFill>
              <a:effectLst/>
              <a:latin typeface="Slack-Lato"/>
            </a:endParaRPr>
          </a:p>
          <a:p>
            <a:r>
              <a:rPr lang="fr-FR" b="0" i="0" dirty="0">
                <a:solidFill>
                  <a:srgbClr val="1D1C1D"/>
                </a:solidFill>
                <a:effectLst/>
                <a:latin typeface="Slack-Lato"/>
              </a:rPr>
              <a:t>On allait donc </a:t>
            </a:r>
            <a:r>
              <a:rPr lang="fr-FR" b="1" i="0" dirty="0">
                <a:solidFill>
                  <a:srgbClr val="1D1C1D"/>
                </a:solidFill>
                <a:effectLst/>
                <a:latin typeface="Slack-Lato"/>
              </a:rPr>
              <a:t>revoir toute l’architecture de la plate-forme de </a:t>
            </a:r>
            <a:r>
              <a:rPr lang="fr-FR" b="1" i="0" dirty="0" err="1">
                <a:solidFill>
                  <a:srgbClr val="1D1C1D"/>
                </a:solidFill>
                <a:effectLst/>
                <a:latin typeface="Slack-Lato"/>
              </a:rPr>
              <a:t>market</a:t>
            </a:r>
            <a:r>
              <a:rPr lang="fr-FR" b="1" i="0" dirty="0">
                <a:solidFill>
                  <a:srgbClr val="1D1C1D"/>
                </a:solidFill>
                <a:effectLst/>
                <a:latin typeface="Slack-Lato"/>
              </a:rPr>
              <a:t> </a:t>
            </a:r>
            <a:r>
              <a:rPr lang="fr-FR" b="1" i="0" dirty="0" err="1">
                <a:solidFill>
                  <a:srgbClr val="1D1C1D"/>
                </a:solidFill>
                <a:effectLst/>
                <a:latin typeface="Slack-Lato"/>
              </a:rPr>
              <a:t>making</a:t>
            </a:r>
            <a:r>
              <a:rPr lang="fr-FR" b="1" i="0" dirty="0">
                <a:solidFill>
                  <a:srgbClr val="1D1C1D"/>
                </a:solidFill>
                <a:effectLst/>
                <a:latin typeface="Slack-Lato"/>
              </a:rPr>
              <a:t> côté TAUX</a:t>
            </a:r>
            <a:r>
              <a:rPr lang="fr-FR" b="0" i="0" dirty="0">
                <a:solidFill>
                  <a:srgbClr val="1D1C1D"/>
                </a:solidFill>
                <a:effectLst/>
                <a:latin typeface="Slack-Lato"/>
              </a:rPr>
              <a:t>, en intégrant un produit du marché spécialisé dans la connectivité sur les marchés de taux. Appelons-le ici </a:t>
            </a:r>
            <a:r>
              <a:rPr lang="fr-FR" b="1" i="0" dirty="0">
                <a:solidFill>
                  <a:srgbClr val="1D1C1D"/>
                </a:solidFill>
                <a:effectLst/>
                <a:latin typeface="Slack-Lato"/>
              </a:rPr>
              <a:t>ZION</a:t>
            </a:r>
            <a:r>
              <a:rPr lang="fr-FR" b="0" i="0" dirty="0">
                <a:solidFill>
                  <a:srgbClr val="1D1C1D"/>
                </a:solidFill>
                <a:effectLst/>
                <a:latin typeface="Slack-Lato"/>
              </a:rPr>
              <a:t> pour ne pas dévoiler son nom.</a:t>
            </a:r>
            <a:endParaRPr lang="fr-FR" dirty="0"/>
          </a:p>
          <a:p>
            <a:endParaRPr lang="fr-FR" dirty="0"/>
          </a:p>
          <a:p>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Je vais prendre quelques secondes pour vous expliquer </a:t>
            </a:r>
            <a:r>
              <a:rPr lang="fr-FR" b="1" dirty="0"/>
              <a:t>ce qu’est une plate-forme de contribution pour des </a:t>
            </a:r>
            <a:r>
              <a:rPr lang="fr-FR" b="1" dirty="0" err="1"/>
              <a:t>market</a:t>
            </a:r>
            <a:r>
              <a:rPr lang="fr-FR" b="1" dirty="0"/>
              <a:t> </a:t>
            </a:r>
            <a:r>
              <a:rPr lang="fr-FR" b="1" dirty="0" err="1"/>
              <a:t>makers</a:t>
            </a:r>
            <a:r>
              <a:rPr lang="fr-FR" dirty="0"/>
              <a:t>, car ça va avoir une importance pour la suite.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https://i2.wp.com/www.aubedience.com/pics/shialabeouf.jpg?resize=600%2C399</a:t>
            </a:r>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536430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Donc. Le </a:t>
            </a:r>
            <a:r>
              <a:rPr lang="fr-FR" dirty="0" err="1"/>
              <a:t>market-making</a:t>
            </a:r>
            <a:r>
              <a:rPr lang="fr-FR" dirty="0"/>
              <a:t>, ça correspond en gros à une activité qui est faite par quelques banques, où on va demander à certains traders -les </a:t>
            </a:r>
            <a:r>
              <a:rPr lang="fr-FR" dirty="0" err="1"/>
              <a:t>market</a:t>
            </a:r>
            <a:r>
              <a:rPr lang="fr-FR" dirty="0"/>
              <a:t> </a:t>
            </a:r>
            <a:r>
              <a:rPr lang="fr-FR" dirty="0" err="1"/>
              <a:t>makers</a:t>
            </a:r>
            <a:r>
              <a:rPr lang="fr-FR" dirty="0"/>
              <a:t>- de faire de l’animation sur les marchés (…financiers hein ;-) en publiant en permanence des prix sur tout un tas de produit (paires de devises, des obligations, des swaps de taux etc.). Ceci est fait pour que les autres clients ou investisseurs puissent toujours acheter ou vendre des trucs : on appelle ça ramener de la liquidité. C’est un peu l’équivalent de ceux qui mettent des produits en rayons dans les grandes surfaces, de telle façon à ce qu’il y ait toujours des articles dans les rayons pour qu’ils ne restent pas tout vide, sinon les clients se barrent.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Sauf que là, il s’agit de gens –les </a:t>
            </a:r>
            <a:r>
              <a:rPr lang="fr-FR" dirty="0" err="1"/>
              <a:t>market</a:t>
            </a:r>
            <a:r>
              <a:rPr lang="fr-FR" dirty="0"/>
              <a:t> </a:t>
            </a:r>
            <a:r>
              <a:rPr lang="fr-FR" dirty="0" err="1"/>
              <a:t>makers</a:t>
            </a:r>
            <a:r>
              <a:rPr lang="fr-FR" dirty="0"/>
              <a:t>- qui iraient déposer des produits </a:t>
            </a:r>
            <a:r>
              <a:rPr lang="fr-FR" b="1" dirty="0"/>
              <a:t>de tout types, dans les rayons de toutes les chaines de magasins en même temps</a:t>
            </a:r>
            <a:r>
              <a:rPr lang="fr-FR" dirty="0"/>
              <a:t>. En terme de distribution, c’est un peu plus puissant.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L’idée n’est pas forcément de se faire de l’argent pour la banque, mais surtout de ne pas en perdre. En fait c’est surtout une activité que l’on assure en échange d’autres services pour la banque dans un 2</a:t>
            </a:r>
            <a:r>
              <a:rPr lang="fr-FR" baseline="30000" dirty="0"/>
              <a:t>nd</a:t>
            </a:r>
            <a:r>
              <a:rPr lang="fr-FR" dirty="0"/>
              <a:t> temps (faire des ouvertures de capital, distribuer en </a:t>
            </a:r>
            <a:r>
              <a:rPr lang="fr-FR" dirty="0" err="1"/>
              <a:t>premiere</a:t>
            </a:r>
            <a:r>
              <a:rPr lang="fr-FR" dirty="0"/>
              <a:t> des obligations d’états etc.)</a:t>
            </a:r>
          </a:p>
          <a:p>
            <a:endParaRPr lang="fr-FR" dirty="0"/>
          </a:p>
          <a:p>
            <a:r>
              <a:rPr lang="fr-FR" dirty="0"/>
              <a:t>C’est bon pour vous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https://lvdneng.rosselcdn.net/sites/default/files/dpistyles_v2/ena_16_9_extra_big/2018/03/13/node_334566/39222087/public/2018/03/13/B9715047974Z.1_20180313193735_000%2BGTQASOJ7K.1-0.jpg?itok=TPP8JD2p1520966275</a:t>
            </a: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3841528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Ok ! Donc là il s’agissait de refaire entièrement une plate-forme côté banque (ici en jaune), qui est connectée d’un côté à tous les </a:t>
            </a:r>
            <a:r>
              <a:rPr lang="fr-FR" dirty="0" err="1"/>
              <a:t>pricers</a:t>
            </a:r>
            <a:r>
              <a:rPr lang="fr-FR" dirty="0"/>
              <a:t> des traders de cette banque (à gauche), et de l’autre à pleins de marchés différents (Wall </a:t>
            </a:r>
            <a:r>
              <a:rPr lang="fr-FR" dirty="0" err="1"/>
              <a:t>street</a:t>
            </a:r>
            <a:r>
              <a:rPr lang="fr-FR" dirty="0"/>
              <a:t>, euro-</a:t>
            </a:r>
            <a:r>
              <a:rPr lang="fr-FR" dirty="0" err="1"/>
              <a:t>next</a:t>
            </a:r>
            <a:r>
              <a:rPr lang="fr-FR" dirty="0"/>
              <a:t>, London stock exchange, </a:t>
            </a:r>
            <a:r>
              <a:rPr lang="fr-FR" dirty="0" err="1"/>
              <a:t>etc</a:t>
            </a:r>
            <a:r>
              <a:rPr lang="fr-FR" dirty="0"/>
              <a:t>). Et le rôle de cette plate-forme est grosso-modo de </a:t>
            </a:r>
            <a:r>
              <a:rPr lang="fr-FR" b="1" dirty="0"/>
              <a:t>pousser en permanence des prix personnalisés des traders pour différentes catégories de clients </a:t>
            </a:r>
            <a:r>
              <a:rPr lang="fr-FR" dirty="0"/>
              <a:t>(on appelle ça le </a:t>
            </a:r>
            <a:r>
              <a:rPr lang="fr-FR" b="1" dirty="0" err="1"/>
              <a:t>tiering</a:t>
            </a:r>
            <a:r>
              <a:rPr lang="fr-FR" dirty="0"/>
              <a:t>, le fait de marger + avec des clients avec qui on ne veut pas traiter, et – avec nos clients préférés). Le tout effectué dans des temps rapides, de l’ordre de </a:t>
            </a:r>
            <a:r>
              <a:rPr lang="fr-FR" b="1" dirty="0"/>
              <a:t>quelques millisecondes </a:t>
            </a:r>
            <a:r>
              <a:rPr lang="fr-FR" dirty="0"/>
              <a:t>seulement (entrée-sortie de la banque).</a:t>
            </a:r>
          </a:p>
          <a:p>
            <a:endParaRPr lang="fr-FR" dirty="0"/>
          </a:p>
          <a:p>
            <a:r>
              <a:rPr lang="fr-FR" dirty="0"/>
              <a:t>Notre rôle, c’était de refaire la boite jaune, qui dans les faits corresponds à des services différents, des machines, toute une infra etc. Ce n’est pas qu’un seul process au sens informatique.</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556717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Donc pour reprendre l’histoire… </a:t>
            </a:r>
          </a:p>
          <a:p>
            <a:endParaRPr lang="fr-FR" dirty="0"/>
          </a:p>
          <a:p>
            <a:endParaRPr lang="fr-FR" dirty="0"/>
          </a:p>
          <a:p>
            <a:endParaRPr lang="fr-FR" dirty="0"/>
          </a:p>
          <a:p>
            <a:r>
              <a:rPr lang="fr-FR" dirty="0"/>
              <a:t>Jérôme, le manager de la partie IT était venu me chercher pour les aider côté DEV et architecture, et le business avait confié les rênes à un jeune chef de projet très ambitieux qui travaillait à NY, et qui était un peu perçu à Paris comme le golden boy, le chouchou de la sponsor côté métier, qui elle - détestait elle bosser avec l’IT. Ah oui, les rivalités entre « Régions », c’était quelques chose…</a:t>
            </a:r>
          </a:p>
          <a:p>
            <a:endParaRPr lang="fr-FR" dirty="0"/>
          </a:p>
          <a:p>
            <a:r>
              <a:rPr lang="fr-FR" dirty="0"/>
              <a:t>Ce dernier –le golden boy qu’on appellera ici Sébastien- devait piloter les </a:t>
            </a:r>
            <a:r>
              <a:rPr lang="fr-FR" dirty="0" err="1"/>
              <a:t>DEVs</a:t>
            </a:r>
            <a:r>
              <a:rPr lang="fr-FR" dirty="0"/>
              <a:t>, QA et </a:t>
            </a:r>
            <a:r>
              <a:rPr lang="fr-FR" dirty="0" err="1"/>
              <a:t>BAs</a:t>
            </a:r>
            <a:r>
              <a:rPr lang="fr-FR" dirty="0"/>
              <a:t> sur le projet, mais aussi mon activité à leurs côtés. Il était presque le seul (avec Jérôme) à être en relation directe et régulière avec la sponsor du projet, donc il était devenu presque « de facto » le PO du programme.</a:t>
            </a:r>
          </a:p>
          <a:p>
            <a:endParaRPr lang="fr-FR" dirty="0"/>
          </a:p>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1873239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1322526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Ca va pas</a:t>
            </a:r>
          </a:p>
          <a:p>
            <a:endParaRPr lang="fr-FR" dirty="0"/>
          </a:p>
          <a:p>
            <a:r>
              <a:rPr lang="fr-FR" dirty="0"/>
              <a:t>----</a:t>
            </a:r>
          </a:p>
          <a:p>
            <a:endParaRPr lang="fr-FR" dirty="0"/>
          </a:p>
          <a:p>
            <a:endParaRPr lang="fr-FR" dirty="0"/>
          </a:p>
          <a:p>
            <a:r>
              <a:rPr lang="fr-FR" dirty="0"/>
              <a:t>C’était une refonte d’un système existant et comme souvent dans ce cas, les gens espèrent faire l’économie d’une vraie analyse de ce qui est vraiment utile et de ce qui ne l’est pas vraiment. Où alors il l’a font en chambre sans vraiment communiquer les résultats aux autres…</a:t>
            </a:r>
          </a:p>
          <a:p>
            <a:endParaRPr lang="fr-FR" dirty="0"/>
          </a:p>
          <a:p>
            <a:r>
              <a:rPr lang="fr-FR" dirty="0"/>
              <a:t>Le projet commence, pleins d’ateliers entre personnes déjà assez </a:t>
            </a:r>
            <a:r>
              <a:rPr lang="fr-FR" dirty="0" err="1"/>
              <a:t>sachantes</a:t>
            </a:r>
            <a:r>
              <a:rPr lang="fr-FR" dirty="0"/>
              <a:t>, </a:t>
            </a:r>
          </a:p>
          <a:p>
            <a:endParaRPr lang="fr-FR" dirty="0"/>
          </a:p>
          <a:p>
            <a:r>
              <a:rPr lang="fr-FR" dirty="0"/>
              <a:t> </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www.google.com/url?sa=i&amp;url=https%3A%2F%2Fwww.critikat.com%2Factualite-cine%2Fcritique%2Fwall-street-l-argent-ne-dort-jamais%2F&amp;psig=AOvVaw0_sXGzVBkkaOUd_-eQ5Ur4&amp;ust=1631595049438000&amp;source=images&amp;cd=vfe&amp;ved=0CAkQjRxqFwoTCLClorOT-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3376463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r>
              <a:rPr lang="fr-FR" dirty="0"/>
              <a:t>https://www.google.com/url?sa=i&amp;url=https%3A%2F%2Fplatform.multiverse.io%2Fapprenticeships-info%2Fsoftware-developer-standard-level-4&amp;psig=AOvVaw2MZ7sGrekJ6hOYemjemhoB&amp;ust=1631532051642000&amp;source=images&amp;cd=vfe&amp;ved=0CAkQjRxqFwoTCNDVxNqo-fICFQAAAAAdAAAAABAU</a:t>
            </a: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2379774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882501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r>
              <a:rPr lang="fr-FR" dirty="0"/>
              <a:t>https://www.google.com/url?sa=i&amp;url=https%3A%2F%2Fwww.papergeek.fr%2Fmatrix-resurrections-voici-la-folle-bande-annonce-du-4e-film-de-la-saga-2454400&amp;psig=AOvVaw1o7Y-Xsy0HiH_teeuKZfBk&amp;ust=1631438660817000&amp;source=images&amp;cd=vfe&amp;ved=0CAkQjRxqFwoTCKDG4eTM9vICFQAAAAAdAAAAABAJ</a:t>
            </a:r>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2209606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Comment ça se passe pour vous dans vos projets, vos équipes, vos entreprises ? En particulier dans l’articulation/la relation entre le produit et le dev.</a:t>
            </a:r>
          </a:p>
          <a:p>
            <a:endParaRPr lang="fr-FR" dirty="0"/>
          </a:p>
          <a:p>
            <a:r>
              <a:rPr lang="fr-FR" dirty="0"/>
              <a:t>Qui galère un peu (vous pouvez lever la main). Qui galère beaucoup ? (vous pouvez conserver votre main en l’air)</a:t>
            </a:r>
          </a:p>
          <a:p>
            <a:endParaRPr lang="fr-FR" dirty="0"/>
          </a:p>
          <a:p>
            <a:r>
              <a:rPr lang="fr-FR" dirty="0"/>
              <a:t>A l’opposé…. qui cartonne et n’a que de petits problèmes mineurs à régler ? (bon bah… je m’adresse aux autres là, vous savez avec qui vous allez pouvoir parler à la pause ;-)</a:t>
            </a:r>
          </a:p>
          <a:p>
            <a:endParaRPr lang="fr-FR" dirty="0"/>
          </a:p>
          <a:p>
            <a:r>
              <a:rPr lang="fr-FR" dirty="0"/>
              <a:t>Comme nous sommes nombreuses et nombreux ici, je ne pourrais pas tous vous faire monter sur scène pour que vous nous décriviez vos difficultés, je vais plutôt  vous raconter quelques unes des difficultés que j’ai pu croiser moi au fil des années, des problèmes que j’ai entendu ici et là (au boulot, dans des </a:t>
            </a:r>
            <a:r>
              <a:rPr lang="fr-FR" dirty="0" err="1"/>
              <a:t>meetups</a:t>
            </a:r>
            <a:r>
              <a:rPr lang="fr-FR" dirty="0"/>
              <a:t>, dans des conférences comme celle-ci, sur twitter, etc…)</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https://www.google.com/url?sa=i&amp;url=https%3A%2F%2Fblog.neocamino.com%2Ftrouver-son-site%2F&amp;psig=AOvVaw1VrpoH4O4B0ZlzXbdnIp_D&amp;ust=1630441897943000&amp;source=images&amp;cd=vfe&amp;ved=0CAkQjRxqFwoTCPDTp8XO2fICFQAAAAAdAAAAABAD</a:t>
            </a: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2809962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3818338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r>
              <a:rPr lang="fr-FR" dirty="0"/>
              <a:t>https://images.app.goo.gl/eU9Jrtu8zn2qWMBo9</a:t>
            </a:r>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1677049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Premier ressenti de la part de certaines ou certains PO : C’est trop long putain… (en français dans le texte)</a:t>
            </a:r>
          </a:p>
          <a:p>
            <a:endParaRPr lang="fr-FR" dirty="0"/>
          </a:p>
          <a:p>
            <a:r>
              <a:rPr lang="fr-FR" dirty="0"/>
              <a:t>Les gens du métier à qui j’ai parlé n’arrivent pas à comprendre pourquoi tout prend toujours plus de temps que prévu pour faire des choses qui leurs apparaissent pourtant simples…</a:t>
            </a:r>
          </a:p>
          <a:p>
            <a:endParaRPr lang="fr-FR" dirty="0"/>
          </a:p>
          <a:p>
            <a:r>
              <a:rPr lang="fr-FR" dirty="0"/>
              <a:t>C’est vrai : on demande une nouvelle </a:t>
            </a:r>
            <a:r>
              <a:rPr lang="fr-FR" dirty="0" err="1"/>
              <a:t>feature</a:t>
            </a:r>
            <a:r>
              <a:rPr lang="fr-FR" dirty="0"/>
              <a:t> pour le site, et on se voit répondre que ça va prendre 2 sprints, 3 sprints, ou 72 points ou… </a:t>
            </a:r>
          </a:p>
          <a:p>
            <a:endParaRPr lang="fr-FR" dirty="0"/>
          </a:p>
          <a:p>
            <a:r>
              <a:rPr lang="fr-FR" dirty="0"/>
              <a:t>Mais le plus souvent, c’est l’inverse. Mes amis du Produit me disent que nous les DEV, on leur promet un truc rapide, et puis ça prend trois plombes finalement… Et on a toujours pleins d’excuses pour ça.</a:t>
            </a:r>
          </a:p>
          <a:p>
            <a:endParaRPr lang="fr-FR" dirty="0"/>
          </a:p>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4029689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Autre problème : le côté geek de certains dev que les gens du métier ou du Produit n’arrivent à comprendre, à apprécier.</a:t>
            </a:r>
          </a:p>
          <a:p>
            <a:endParaRPr lang="fr-FR" dirty="0"/>
          </a:p>
          <a:p>
            <a:r>
              <a:rPr lang="fr-FR" dirty="0"/>
              <a:t>En témoignent des réunions où chacune et chacun conserve son vocabulaire abscons. Ca n’aide pas au dialogue. Ca n’intéresse pas certaines personnes du métier. </a:t>
            </a:r>
          </a:p>
          <a:p>
            <a:endParaRPr lang="fr-FR" dirty="0"/>
          </a:p>
          <a:p>
            <a:r>
              <a:rPr lang="fr-FR" dirty="0"/>
              <a:t>« Et encore, si les devs faisaient preuve de pédagogie pour nous faire découvrir leur univers ou certaines subtilités… mais ils sont pleins d’acronymes, de références à des trucs techniques qui nous perdent parfois. » m’a dit une responsable marketing dans l’hôtellerie il y a quelques temps…</a:t>
            </a:r>
          </a:p>
          <a:p>
            <a:endParaRPr lang="fr-FR" dirty="0"/>
          </a:p>
          <a:p>
            <a:r>
              <a:rPr lang="fr-FR" dirty="0"/>
              <a:t>Moi j’ai aussi vu des gens du métier ne pas avoir envie de passer pour des incultes (sur le volet technique j’entends), et préférer feindre l’ignorance, voire le mépris parfois pour leurs interlocuteurs techniques. Sans aller jusque là, j’ai vu bcp de gens du métier ne pas souhaiter passer beaucoup de temps avec les équipes de DEV -parce que cela leur était pénible,-et demander à des gens un peu caméléons (comme des consultants, ou des coachs en orga ou agilité) de prendre la place des devs dans ces meetings (« pas la peine qu’on soit trop nombreux » est une phrase qu’on entends très souvent dans bcp d’entreprises)</a:t>
            </a:r>
          </a:p>
          <a:p>
            <a:endParaRPr lang="fr-FR" dirty="0"/>
          </a:p>
          <a:p>
            <a:endParaRPr lang="fr-FR" dirty="0"/>
          </a:p>
          <a:p>
            <a:endParaRPr lang="fr-FR" dirty="0"/>
          </a:p>
          <a:p>
            <a:endParaRPr lang="fr-FR" dirty="0"/>
          </a:p>
          <a:p>
            <a:r>
              <a:rPr lang="fr-FR" dirty="0"/>
              <a:t>https://www.google.com/url?sa=i&amp;url=https%3A%2F%2Fstephan.services%2Fpodcast-18-developpeur-informatique%2F&amp;psig=AOvVaw2JNxcnP5tq7pti9YVbW8Ou&amp;ust=1631437390810000&amp;source=images&amp;cd=vfe&amp;ved=0CAkQjRxqFwoTCIi3gIjI9vICFQAAAAAdAAAAABAo</a:t>
            </a: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1705600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Un autre truc que j’ai beaucoup vu, ce sont des POs ou des Product Managers qui n’arrivent pas à « lâcher les ours » comme on dit, à être pleinement efficaces pour transmettre leur stratégie, leur connaissance du métier et leurs idées lors d’ateliers avec le DEV.</a:t>
            </a:r>
          </a:p>
          <a:p>
            <a:endParaRPr lang="fr-FR" dirty="0"/>
          </a:p>
          <a:p>
            <a:r>
              <a:rPr lang="fr-FR" dirty="0"/>
              <a:t>Combien de réunion BDD ou 3 amigos mal ficelées j’ai pu voir… avec tout le monde qui reste crispé/étriqué/pris en tenaille dans le formalisme Gherkin (le fameux </a:t>
            </a:r>
            <a:r>
              <a:rPr lang="fr-FR" dirty="0" err="1"/>
              <a:t>Given</a:t>
            </a:r>
            <a:r>
              <a:rPr lang="fr-FR" dirty="0"/>
              <a:t> </a:t>
            </a:r>
            <a:r>
              <a:rPr lang="fr-FR" dirty="0" err="1"/>
              <a:t>When</a:t>
            </a:r>
            <a:r>
              <a:rPr lang="fr-FR" dirty="0"/>
              <a:t> </a:t>
            </a:r>
            <a:r>
              <a:rPr lang="fr-FR" dirty="0" err="1"/>
              <a:t>Then</a:t>
            </a:r>
            <a:r>
              <a:rPr lang="fr-FR" dirty="0"/>
              <a:t>) au lieu de se parler directement et plus efficacement. </a:t>
            </a:r>
          </a:p>
          <a:p>
            <a:endParaRPr lang="fr-FR" dirty="0"/>
          </a:p>
          <a:p>
            <a:r>
              <a:rPr lang="fr-FR" dirty="0"/>
              <a:t>Une technique doit libérer, pas engourdir ou limiter l’expressivité.</a:t>
            </a:r>
          </a:p>
          <a:p>
            <a:endParaRPr lang="fr-FR" dirty="0"/>
          </a:p>
          <a:p>
            <a:r>
              <a:rPr lang="fr-FR" dirty="0"/>
              <a:t>Au final, ça donne encore pas envie au gens du métier de passer beaucoup de temps avec des </a:t>
            </a:r>
            <a:r>
              <a:rPr lang="fr-FR" dirty="0" err="1"/>
              <a:t>DEVs</a:t>
            </a:r>
            <a:r>
              <a:rPr lang="fr-FR" dirty="0"/>
              <a:t> qui leur disent : « attends, c’est pas comme ça qu’il faut dire ou qu’il faut faire… essayons de rédiger le scenario ensemble » </a:t>
            </a:r>
          </a:p>
          <a:p>
            <a:endParaRPr lang="fr-FR" dirty="0"/>
          </a:p>
          <a:p>
            <a:endParaRPr lang="fr-FR" dirty="0"/>
          </a:p>
          <a:p>
            <a:endParaRPr lang="fr-FR" dirty="0"/>
          </a:p>
          <a:p>
            <a:endParaRPr lang="fr-FR" dirty="0"/>
          </a:p>
          <a:p>
            <a:r>
              <a:rPr lang="fr-FR" dirty="0"/>
              <a:t>https://www.google.com/url?sa=i&amp;url=https%3A%2F%2Fwww.ionos.fr%2Fdigitalguide%2Fsites-internet%2Fdeveloppement-web%2Fquest-ce-que-le-behavior-driven-development%2F&amp;psig=AOvVaw0-8YDaHbea7Z01BeTM8FmZ&amp;ust=1631437801080000&amp;source=images&amp;cd=vfe&amp;ved=0CAkQjRxqFwoTCLjvhM_J9v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184935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Dernier point : j’ai croisé beaucoup de responsables produits qui nous voyait –nous les devs- comme des garagistes. </a:t>
            </a:r>
          </a:p>
          <a:p>
            <a:r>
              <a:rPr lang="fr-FR" dirty="0"/>
              <a:t>Le genre de personne que tu ne peux pas ignorer quand tu as certains besoins ou problèmes, mais dont tu sens qu’il te tiennent un peu par le collier.</a:t>
            </a:r>
          </a:p>
          <a:p>
            <a:endParaRPr lang="fr-FR" dirty="0"/>
          </a:p>
          <a:p>
            <a:r>
              <a:rPr lang="fr-FR" dirty="0"/>
              <a:t>S’il te dit qu’il faut changer toute la transmission de ta bagnole, à moins de t’y connaitre un peu et de le challenger, ou d’aller consulter ailleurs pour un autre devis, tu vas le laisser faire avec un petit goût amer et une légère frustration du coup.</a:t>
            </a:r>
          </a:p>
          <a:p>
            <a:endParaRPr lang="fr-FR" dirty="0"/>
          </a:p>
          <a:p>
            <a:r>
              <a:rPr lang="fr-FR" dirty="0"/>
              <a:t>Et bien en tant que PO, il est rare que l’on puisse changer d’équipe de DEV du jour au lendemain si on n’est pas d’accord avec leurs façons de faire ou leurs estimations etc.</a:t>
            </a:r>
          </a:p>
          <a:p>
            <a:endParaRPr lang="fr-FR" dirty="0"/>
          </a:p>
          <a:p>
            <a:r>
              <a:rPr lang="fr-FR" dirty="0"/>
              <a:t>Du coup, les relations PRODUIT-DEV ne sont pas toujours des relations évidentes.</a:t>
            </a:r>
          </a:p>
          <a:p>
            <a:endParaRPr lang="fr-FR" dirty="0"/>
          </a:p>
          <a:p>
            <a:r>
              <a:rPr lang="fr-FR" dirty="0"/>
              <a:t>Je vais vous raconter une histoire pour illustrer ça.</a:t>
            </a:r>
          </a:p>
          <a:p>
            <a:endParaRPr lang="fr-FR" dirty="0"/>
          </a:p>
          <a:p>
            <a:endParaRPr lang="fr-FR" dirty="0"/>
          </a:p>
          <a:p>
            <a:endParaRPr lang="fr-FR" dirty="0"/>
          </a:p>
          <a:p>
            <a:r>
              <a:rPr lang="fr-FR" dirty="0"/>
              <a:t>https://www.google.com/url?sa=i&amp;url=https%3A%2F%2Fwww.letoiledulac.com%2Feconomie%2Fmessieurs-les-garagistes%2F&amp;psig=AOvVaw34Wo-gcIGb-PJP56gTnWSd&amp;ust=1630442329164000&amp;source=images&amp;cd=vfe&amp;ved=0CAkQjRxqFwoTCKDBqZ7N2fICFQAAAAAdAAAAABAE</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94766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C’était dans les années 2010 dans une grande banque d’investissement. Celle-ci était en gros coupée en 2 …</a:t>
            </a:r>
          </a:p>
          <a:p>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3287357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D’un côté, les gens qui s’occupaient des produits dérivés actions (ou ils étaient les champions du monde). Ce sera la partie en bleu</a:t>
            </a:r>
          </a:p>
          <a:p>
            <a:pPr marL="228600" indent="-228600">
              <a:buAutoNum type="arabicPeriod"/>
            </a:pPr>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4084081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De l’autre, les gens qui s’occupaient du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 c.ad. des produits de taux et matière première (indispensable pour la banque, mais ou les investissements avaient été moindres au fil des années). Ce sera la partie en rouge.</a:t>
            </a:r>
          </a:p>
          <a:p>
            <a:pPr marL="0" indent="0">
              <a:buNone/>
            </a:pPr>
            <a:endParaRPr lang="fr-FR" b="0" i="0" dirty="0">
              <a:solidFill>
                <a:srgbClr val="1D1C1D"/>
              </a:solidFill>
              <a:effectLst/>
              <a:latin typeface="Slack-Lato"/>
            </a:endParaRPr>
          </a:p>
          <a:p>
            <a:pPr marL="0" indent="0">
              <a:buNone/>
            </a:pPr>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2042897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18/09/2021</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webp"/><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5.webp"/><Relationship Id="rId5" Type="http://schemas.openxmlformats.org/officeDocument/2006/relationships/image" Target="../media/image1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5.webp"/><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675374"/>
            <a:ext cx="7917991" cy="954107"/>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De l’autre côté du miroir</a:t>
            </a:r>
            <a:br>
              <a:rPr lang="fr-FR" sz="2800" b="1" cap="all" dirty="0">
                <a:solidFill>
                  <a:srgbClr val="F9D45F"/>
                </a:solidFill>
                <a:latin typeface="Alte Haas Grotesk" panose="02000503000000020004" pitchFamily="2" charset="0"/>
              </a:rPr>
            </a:br>
            <a:r>
              <a:rPr lang="fr-FR" sz="2800" b="1" cap="all" dirty="0">
                <a:solidFill>
                  <a:srgbClr val="FAFCD7"/>
                </a:solidFill>
                <a:latin typeface="Alte Haas Grotesk" panose="02000503000000020004" pitchFamily="2" charset="0"/>
              </a:rPr>
              <a:t>La fabrique du software</a:t>
            </a:r>
          </a:p>
        </p:txBody>
      </p:sp>
      <p:grpSp>
        <p:nvGrpSpPr>
          <p:cNvPr id="20" name="Group 19">
            <a:extLst>
              <a:ext uri="{FF2B5EF4-FFF2-40B4-BE49-F238E27FC236}">
                <a16:creationId xmlns:a16="http://schemas.microsoft.com/office/drawing/2014/main" id="{26D6C650-2BF9-4552-94D4-CB672B3340E0}"/>
              </a:ext>
            </a:extLst>
          </p:cNvPr>
          <p:cNvGrpSpPr/>
          <p:nvPr/>
        </p:nvGrpSpPr>
        <p:grpSpPr>
          <a:xfrm>
            <a:off x="7711003" y="4084722"/>
            <a:ext cx="4215955" cy="544759"/>
            <a:chOff x="6997673" y="4782195"/>
            <a:chExt cx="4215955" cy="544759"/>
          </a:xfrm>
        </p:grpSpPr>
        <p:pic>
          <p:nvPicPr>
            <p:cNvPr id="15" name="Picture 14">
              <a:extLst>
                <a:ext uri="{FF2B5EF4-FFF2-40B4-BE49-F238E27FC236}">
                  <a16:creationId xmlns:a16="http://schemas.microsoft.com/office/drawing/2014/main" id="{9052F2CF-4C70-48F0-90B3-13B31AADFD8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4057" y="4782195"/>
              <a:ext cx="1339571" cy="544759"/>
            </a:xfrm>
            <a:prstGeom prst="rect">
              <a:avLst/>
            </a:prstGeom>
          </p:spPr>
        </p:pic>
        <p:sp>
          <p:nvSpPr>
            <p:cNvPr id="18" name="TextBox 17">
              <a:extLst>
                <a:ext uri="{FF2B5EF4-FFF2-40B4-BE49-F238E27FC236}">
                  <a16:creationId xmlns:a16="http://schemas.microsoft.com/office/drawing/2014/main" id="{A6E91DBF-3E89-4D56-B673-F8A41EF8293E}"/>
                </a:ext>
              </a:extLst>
            </p:cNvPr>
            <p:cNvSpPr txBox="1"/>
            <p:nvPr/>
          </p:nvSpPr>
          <p:spPr>
            <a:xfrm>
              <a:off x="6997673" y="4897998"/>
              <a:ext cx="2842610" cy="369332"/>
            </a:xfrm>
            <a:prstGeom prst="rect">
              <a:avLst/>
            </a:prstGeom>
            <a:noFill/>
          </p:spPr>
          <p:txBody>
            <a:bodyPr wrap="square" rtlCol="0">
              <a:spAutoFit/>
            </a:bodyPr>
            <a:lstStyle/>
            <a:p>
              <a:pPr algn="r"/>
              <a:r>
                <a:rPr lang="fr-FR" b="1" cap="all" dirty="0">
                  <a:solidFill>
                    <a:srgbClr val="F9D45F"/>
                  </a:solidFill>
                  <a:latin typeface="Alte Haas Grotesk" panose="02000503000000020004" pitchFamily="2" charset="0"/>
                </a:rPr>
                <a:t>Thomas</a:t>
              </a:r>
              <a:r>
                <a:rPr lang="fr-FR" b="1" cap="all" dirty="0">
                  <a:solidFill>
                    <a:srgbClr val="FAFCD7"/>
                  </a:solidFill>
                  <a:latin typeface="Alte Haas Grotesk" panose="02000503000000020004" pitchFamily="2" charset="0"/>
                </a:rPr>
                <a:t>Pierrain</a:t>
              </a:r>
              <a:endParaRPr lang="fr-FR" b="1" cap="all" dirty="0">
                <a:solidFill>
                  <a:schemeClr val="bg1"/>
                </a:solidFill>
                <a:latin typeface="Alte Haas Grotesk" panose="02000503000000020004" pitchFamily="2" charset="0"/>
              </a:endParaRPr>
            </a:p>
          </p:txBody>
        </p:sp>
        <p:sp>
          <p:nvSpPr>
            <p:cNvPr id="19" name="TextBox 18">
              <a:extLst>
                <a:ext uri="{FF2B5EF4-FFF2-40B4-BE49-F238E27FC236}">
                  <a16:creationId xmlns:a16="http://schemas.microsoft.com/office/drawing/2014/main" id="{B246763C-3DD4-40B6-9120-018C1C534FB9}"/>
                </a:ext>
              </a:extLst>
            </p:cNvPr>
            <p:cNvSpPr txBox="1"/>
            <p:nvPr/>
          </p:nvSpPr>
          <p:spPr>
            <a:xfrm>
              <a:off x="9704584" y="4812077"/>
              <a:ext cx="360956" cy="461665"/>
            </a:xfrm>
            <a:prstGeom prst="rect">
              <a:avLst/>
            </a:prstGeom>
            <a:noFill/>
          </p:spPr>
          <p:txBody>
            <a:bodyPr wrap="square" rtlCol="0" anchor="ctr">
              <a:spAutoFit/>
            </a:bodyPr>
            <a:lstStyle/>
            <a:p>
              <a:pPr algn="ctr"/>
              <a:r>
                <a:rPr lang="fr-FR" sz="2400" b="1" cap="all" dirty="0">
                  <a:solidFill>
                    <a:schemeClr val="bg1"/>
                  </a:solidFill>
                  <a:latin typeface="Alte Haas Grotesk" panose="02000503000000020004" pitchFamily="2" charset="0"/>
                </a:rPr>
                <a:t>|</a:t>
              </a:r>
            </a:p>
          </p:txBody>
        </p:sp>
      </p:gr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The I.T. </a:t>
            </a:r>
            <a:r>
              <a:rPr lang="fr-FR" sz="2800" b="1" cap="all" dirty="0" err="1">
                <a:solidFill>
                  <a:srgbClr val="FAFCD7"/>
                </a:solidFill>
                <a:latin typeface="Alte Haas Grotesk" panose="02000503000000020004" pitchFamily="2" charset="0"/>
              </a:rPr>
              <a:t>Crowd</a:t>
            </a:r>
            <a:endParaRPr lang="fr-FR" sz="2800" b="1" cap="all" dirty="0">
              <a:solidFill>
                <a:srgbClr val="FAFCD7"/>
              </a:solidFill>
              <a:latin typeface="Alte Haas Grotesk" panose="02000503000000020004" pitchFamily="2" charset="0"/>
            </a:endParaRP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D81D5AF4-A00D-4EDB-93DA-7F40A926B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
        <p:nvSpPr>
          <p:cNvPr id="4" name="TextBox 3">
            <a:extLst>
              <a:ext uri="{FF2B5EF4-FFF2-40B4-BE49-F238E27FC236}">
                <a16:creationId xmlns:a16="http://schemas.microsoft.com/office/drawing/2014/main" id="{46A9E56B-D104-469D-96BF-50E6F5CDF307}"/>
              </a:ext>
            </a:extLst>
          </p:cNvPr>
          <p:cNvSpPr txBox="1"/>
          <p:nvPr/>
        </p:nvSpPr>
        <p:spPr>
          <a:xfrm>
            <a:off x="2600325" y="4008441"/>
            <a:ext cx="1152525" cy="369332"/>
          </a:xfrm>
          <a:prstGeom prst="rect">
            <a:avLst/>
          </a:prstGeom>
          <a:noFill/>
        </p:spPr>
        <p:txBody>
          <a:bodyPr wrap="square" rtlCol="0">
            <a:spAutoFit/>
          </a:bodyPr>
          <a:lstStyle/>
          <a:p>
            <a:pPr algn="ctr"/>
            <a:r>
              <a:rPr lang="fr-FR" b="1" dirty="0">
                <a:solidFill>
                  <a:schemeClr val="bg1"/>
                </a:solidFill>
              </a:rPr>
              <a:t>$$$</a:t>
            </a:r>
          </a:p>
        </p:txBody>
      </p:sp>
      <p:sp>
        <p:nvSpPr>
          <p:cNvPr id="14" name="TextBox 13">
            <a:extLst>
              <a:ext uri="{FF2B5EF4-FFF2-40B4-BE49-F238E27FC236}">
                <a16:creationId xmlns:a16="http://schemas.microsoft.com/office/drawing/2014/main" id="{8137107C-BDDE-4E94-847E-66FDAB4533F8}"/>
              </a:ext>
            </a:extLst>
          </p:cNvPr>
          <p:cNvSpPr txBox="1"/>
          <p:nvPr/>
        </p:nvSpPr>
        <p:spPr>
          <a:xfrm>
            <a:off x="8461800" y="4008441"/>
            <a:ext cx="1152525" cy="369332"/>
          </a:xfrm>
          <a:prstGeom prst="rect">
            <a:avLst/>
          </a:prstGeom>
          <a:noFill/>
        </p:spPr>
        <p:txBody>
          <a:bodyPr wrap="square" rtlCol="0">
            <a:spAutoFit/>
          </a:bodyPr>
          <a:lstStyle/>
          <a:p>
            <a:pPr algn="ctr"/>
            <a:r>
              <a:rPr lang="fr-FR" b="1" dirty="0">
                <a:solidFill>
                  <a:schemeClr val="bg1"/>
                </a:solidFill>
              </a:rPr>
              <a:t>$</a:t>
            </a:r>
          </a:p>
        </p:txBody>
      </p:sp>
      <p:sp>
        <p:nvSpPr>
          <p:cNvPr id="15" name="TextBox 14">
            <a:extLst>
              <a:ext uri="{FF2B5EF4-FFF2-40B4-BE49-F238E27FC236}">
                <a16:creationId xmlns:a16="http://schemas.microsoft.com/office/drawing/2014/main" id="{8AB94893-33F8-452F-B9AB-860676260246}"/>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spTree>
    <p:extLst>
      <p:ext uri="{BB962C8B-B14F-4D97-AF65-F5344CB8AC3E}">
        <p14:creationId xmlns:p14="http://schemas.microsoft.com/office/powerpoint/2010/main" val="1127684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F7DBAA-2421-45F3-9576-AE934EE03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156"/>
            <a:ext cx="12425338" cy="8262850"/>
          </a:xfrm>
          <a:prstGeom prst="rect">
            <a:avLst/>
          </a:prstGeom>
        </p:spPr>
      </p:pic>
      <p:sp>
        <p:nvSpPr>
          <p:cNvPr id="11" name="Trapezoid 10">
            <a:extLst>
              <a:ext uri="{FF2B5EF4-FFF2-40B4-BE49-F238E27FC236}">
                <a16:creationId xmlns:a16="http://schemas.microsoft.com/office/drawing/2014/main" id="{2DE02E77-6AED-418B-B24C-82DA21254F52}"/>
              </a:ext>
            </a:extLst>
          </p:cNvPr>
          <p:cNvSpPr/>
          <p:nvPr/>
        </p:nvSpPr>
        <p:spPr>
          <a:xfrm rot="10951240">
            <a:off x="-1949641" y="-754743"/>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Tree>
    <p:extLst>
      <p:ext uri="{BB962C8B-B14F-4D97-AF65-F5344CB8AC3E}">
        <p14:creationId xmlns:p14="http://schemas.microsoft.com/office/powerpoint/2010/main" val="400564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55ED8-016B-44DF-9A2D-816DCA199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3"/>
            <a:ext cx="12192000" cy="6854613"/>
          </a:xfrm>
          <a:prstGeom prst="rect">
            <a:avLst/>
          </a:prstGeom>
        </p:spPr>
      </p:pic>
      <p:sp>
        <p:nvSpPr>
          <p:cNvPr id="14" name="Trapezoid 13">
            <a:extLst>
              <a:ext uri="{FF2B5EF4-FFF2-40B4-BE49-F238E27FC236}">
                <a16:creationId xmlns:a16="http://schemas.microsoft.com/office/drawing/2014/main" id="{6DBA65F5-6761-4930-81AB-1A0FE1403DE5}"/>
              </a:ext>
            </a:extLst>
          </p:cNvPr>
          <p:cNvSpPr/>
          <p:nvPr/>
        </p:nvSpPr>
        <p:spPr>
          <a:xfrm rot="151240">
            <a:off x="7981124" y="-290285"/>
            <a:ext cx="7271657" cy="7910285"/>
          </a:xfrm>
          <a:prstGeom prst="trapezoid">
            <a:avLst>
              <a:gd name="adj" fmla="val 9431"/>
            </a:avLst>
          </a:prstGeom>
          <a:solidFill>
            <a:schemeClr val="tx1">
              <a:alpha val="6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2" descr="L'acquisition de la Bourse de Milan fait bondir le chiffre d'affaires d' Euronext">
            <a:extLst>
              <a:ext uri="{FF2B5EF4-FFF2-40B4-BE49-F238E27FC236}">
                <a16:creationId xmlns:a16="http://schemas.microsoft.com/office/drawing/2014/main" id="{580DFCC2-AB7C-4DA7-A7D0-FE45B0371F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12" t="24999" r="18655" b="33663"/>
          <a:stretch/>
        </p:blipFill>
        <p:spPr bwMode="auto">
          <a:xfrm>
            <a:off x="9512447" y="1524137"/>
            <a:ext cx="2104507" cy="90714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F48187D-D071-49E6-9BF5-BCCE995C7498}"/>
              </a:ext>
            </a:extLst>
          </p:cNvPr>
          <p:cNvPicPr>
            <a:picLocks noChangeAspect="1"/>
          </p:cNvPicPr>
          <p:nvPr/>
        </p:nvPicPr>
        <p:blipFill rotWithShape="1">
          <a:blip r:embed="rId5">
            <a:extLst>
              <a:ext uri="{28A0092B-C50C-407E-A947-70E740481C1C}">
                <a14:useLocalDpi xmlns:a14="http://schemas.microsoft.com/office/drawing/2010/main" val="0"/>
              </a:ext>
            </a:extLst>
          </a:blip>
          <a:srcRect t="10341"/>
          <a:stretch/>
        </p:blipFill>
        <p:spPr>
          <a:xfrm>
            <a:off x="9500727" y="2803277"/>
            <a:ext cx="2116227" cy="837527"/>
          </a:xfrm>
          <a:prstGeom prst="rect">
            <a:avLst/>
          </a:prstGeom>
          <a:ln>
            <a:solidFill>
              <a:schemeClr val="bg1"/>
            </a:solidFill>
          </a:ln>
        </p:spPr>
      </p:pic>
      <p:pic>
        <p:nvPicPr>
          <p:cNvPr id="13" name="Picture 12">
            <a:extLst>
              <a:ext uri="{FF2B5EF4-FFF2-40B4-BE49-F238E27FC236}">
                <a16:creationId xmlns:a16="http://schemas.microsoft.com/office/drawing/2014/main" id="{CC69C04E-6DEA-47E2-B3A8-7F6471B0E81D}"/>
              </a:ext>
            </a:extLst>
          </p:cNvPr>
          <p:cNvPicPr>
            <a:picLocks noChangeAspect="1"/>
          </p:cNvPicPr>
          <p:nvPr/>
        </p:nvPicPr>
        <p:blipFill rotWithShape="1">
          <a:blip r:embed="rId6">
            <a:extLst>
              <a:ext uri="{28A0092B-C50C-407E-A947-70E740481C1C}">
                <a14:useLocalDpi xmlns:a14="http://schemas.microsoft.com/office/drawing/2010/main" val="0"/>
              </a:ext>
            </a:extLst>
          </a:blip>
          <a:srcRect t="22755" b="15913"/>
          <a:stretch/>
        </p:blipFill>
        <p:spPr>
          <a:xfrm>
            <a:off x="9512447" y="225452"/>
            <a:ext cx="2104507" cy="926688"/>
          </a:xfrm>
          <a:prstGeom prst="rect">
            <a:avLst/>
          </a:prstGeom>
          <a:ln>
            <a:solidFill>
              <a:schemeClr val="bg1"/>
            </a:solidFill>
          </a:ln>
        </p:spPr>
      </p:pic>
      <p:sp>
        <p:nvSpPr>
          <p:cNvPr id="6" name="TextBox 5">
            <a:extLst>
              <a:ext uri="{FF2B5EF4-FFF2-40B4-BE49-F238E27FC236}">
                <a16:creationId xmlns:a16="http://schemas.microsoft.com/office/drawing/2014/main" id="{7BE5ABB3-E46D-49C9-9D31-3E08C5314081}"/>
              </a:ext>
            </a:extLst>
          </p:cNvPr>
          <p:cNvSpPr txBox="1"/>
          <p:nvPr/>
        </p:nvSpPr>
        <p:spPr>
          <a:xfrm>
            <a:off x="9512448" y="4012801"/>
            <a:ext cx="2104506" cy="626701"/>
          </a:xfrm>
          <a:prstGeom prst="rect">
            <a:avLst/>
          </a:prstGeom>
          <a:solidFill>
            <a:srgbClr val="1F3A4B"/>
          </a:solidFill>
          <a:ln>
            <a:solidFill>
              <a:schemeClr val="bg1"/>
            </a:solidFill>
          </a:ln>
        </p:spPr>
        <p:txBody>
          <a:bodyPr wrap="square" lIns="36000" tIns="36000" rIns="36000" bIns="252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rPr>
              <a:t>…</a:t>
            </a:r>
            <a:endParaRPr lang="fr-FR" dirty="0">
              <a:solidFill>
                <a:schemeClr val="bg1"/>
              </a:solidFill>
            </a:endParaRP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spTree>
    <p:extLst>
      <p:ext uri="{BB962C8B-B14F-4D97-AF65-F5344CB8AC3E}">
        <p14:creationId xmlns:p14="http://schemas.microsoft.com/office/powerpoint/2010/main" val="3764993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8" name="Oval 37">
            <a:extLst>
              <a:ext uri="{FF2B5EF4-FFF2-40B4-BE49-F238E27FC236}">
                <a16:creationId xmlns:a16="http://schemas.microsoft.com/office/drawing/2014/main" id="{0C8F307B-24FF-4673-B732-9EA508674690}"/>
              </a:ext>
            </a:extLst>
          </p:cNvPr>
          <p:cNvSpPr/>
          <p:nvPr/>
        </p:nvSpPr>
        <p:spPr>
          <a:xfrm>
            <a:off x="-146580" y="-536650"/>
            <a:ext cx="8710898" cy="6368364"/>
          </a:xfrm>
          <a:prstGeom prst="ellipse">
            <a:avLst/>
          </a:pr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0" name="Group 9">
            <a:extLst>
              <a:ext uri="{FF2B5EF4-FFF2-40B4-BE49-F238E27FC236}">
                <a16:creationId xmlns:a16="http://schemas.microsoft.com/office/drawing/2014/main" id="{237CA9C0-DFCB-4E68-97E9-27E036757E95}"/>
              </a:ext>
            </a:extLst>
          </p:cNvPr>
          <p:cNvGrpSpPr/>
          <p:nvPr/>
        </p:nvGrpSpPr>
        <p:grpSpPr>
          <a:xfrm>
            <a:off x="927234" y="809538"/>
            <a:ext cx="1671678" cy="3738706"/>
            <a:chOff x="927234" y="809538"/>
            <a:chExt cx="1671678" cy="3738706"/>
          </a:xfrm>
        </p:grpSpPr>
        <p:grpSp>
          <p:nvGrpSpPr>
            <p:cNvPr id="20" name="Group 19">
              <a:extLst>
                <a:ext uri="{FF2B5EF4-FFF2-40B4-BE49-F238E27FC236}">
                  <a16:creationId xmlns:a16="http://schemas.microsoft.com/office/drawing/2014/main" id="{0C5D43FA-090E-4633-A579-B597CBD9E4AE}"/>
                </a:ext>
              </a:extLst>
            </p:cNvPr>
            <p:cNvGrpSpPr/>
            <p:nvPr/>
          </p:nvGrpSpPr>
          <p:grpSpPr>
            <a:xfrm>
              <a:off x="927234" y="809538"/>
              <a:ext cx="1671678" cy="1334973"/>
              <a:chOff x="1266737" y="679509"/>
              <a:chExt cx="1518407" cy="1441502"/>
            </a:xfrm>
          </p:grpSpPr>
          <p:sp>
            <p:nvSpPr>
              <p:cNvPr id="19" name="Rectangle 18">
                <a:extLst>
                  <a:ext uri="{FF2B5EF4-FFF2-40B4-BE49-F238E27FC236}">
                    <a16:creationId xmlns:a16="http://schemas.microsoft.com/office/drawing/2014/main" id="{2A1A9E7E-3065-4376-88D8-905492064D15}"/>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17" name="Picture 16">
                <a:extLst>
                  <a:ext uri="{FF2B5EF4-FFF2-40B4-BE49-F238E27FC236}">
                    <a16:creationId xmlns:a16="http://schemas.microsoft.com/office/drawing/2014/main" id="{9C778D3C-AC40-4531-BD0D-ADDD9F58F00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18" name="TextBox 17">
                <a:extLst>
                  <a:ext uri="{FF2B5EF4-FFF2-40B4-BE49-F238E27FC236}">
                    <a16:creationId xmlns:a16="http://schemas.microsoft.com/office/drawing/2014/main" id="{3DA43249-4217-4F85-AD43-A6ED71F8E84A}"/>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cap="all" dirty="0">
                    <a:solidFill>
                      <a:schemeClr val="bg1"/>
                    </a:solidFill>
                  </a:rPr>
                  <a:t>Market Maker A </a:t>
                </a:r>
              </a:p>
              <a:p>
                <a:pPr algn="ctr"/>
                <a:r>
                  <a:rPr lang="fr-FR" sz="1000" cap="all" dirty="0">
                    <a:solidFill>
                      <a:srgbClr val="F9D45F"/>
                    </a:solidFill>
                  </a:rPr>
                  <a:t>(</a:t>
                </a:r>
                <a:r>
                  <a:rPr lang="fr-FR" sz="1000" cap="all" dirty="0" err="1">
                    <a:solidFill>
                      <a:srgbClr val="F9D45F"/>
                    </a:solidFill>
                  </a:rPr>
                  <a:t>prices</a:t>
                </a:r>
                <a:r>
                  <a:rPr lang="fr-FR" sz="1000" cap="all" dirty="0">
                    <a:solidFill>
                      <a:srgbClr val="F9D45F"/>
                    </a:solidFill>
                  </a:rPr>
                  <a:t> + conf)</a:t>
                </a:r>
              </a:p>
            </p:txBody>
          </p:sp>
        </p:grpSp>
        <p:grpSp>
          <p:nvGrpSpPr>
            <p:cNvPr id="31" name="Group 30">
              <a:extLst>
                <a:ext uri="{FF2B5EF4-FFF2-40B4-BE49-F238E27FC236}">
                  <a16:creationId xmlns:a16="http://schemas.microsoft.com/office/drawing/2014/main" id="{56D96DDF-D2D4-40A3-9CDC-E3BCD740EBEE}"/>
                </a:ext>
              </a:extLst>
            </p:cNvPr>
            <p:cNvGrpSpPr/>
            <p:nvPr/>
          </p:nvGrpSpPr>
          <p:grpSpPr>
            <a:xfrm>
              <a:off x="927234" y="3213271"/>
              <a:ext cx="1671678" cy="1334973"/>
              <a:chOff x="1266737" y="679509"/>
              <a:chExt cx="1518407" cy="1441502"/>
            </a:xfrm>
          </p:grpSpPr>
          <p:sp>
            <p:nvSpPr>
              <p:cNvPr id="32" name="Rectangle 31">
                <a:extLst>
                  <a:ext uri="{FF2B5EF4-FFF2-40B4-BE49-F238E27FC236}">
                    <a16:creationId xmlns:a16="http://schemas.microsoft.com/office/drawing/2014/main" id="{F03A2212-D54D-4895-A07E-D8A3176816E9}"/>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33" name="Picture 32">
                <a:extLst>
                  <a:ext uri="{FF2B5EF4-FFF2-40B4-BE49-F238E27FC236}">
                    <a16:creationId xmlns:a16="http://schemas.microsoft.com/office/drawing/2014/main" id="{3DAA0B28-0C4D-4C08-8131-A6E66D119E7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34" name="TextBox 33">
                <a:extLst>
                  <a:ext uri="{FF2B5EF4-FFF2-40B4-BE49-F238E27FC236}">
                    <a16:creationId xmlns:a16="http://schemas.microsoft.com/office/drawing/2014/main" id="{E2B67397-0210-4840-9605-CDFBCF917783}"/>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cap="all" dirty="0">
                    <a:solidFill>
                      <a:schemeClr val="bg1"/>
                    </a:solidFill>
                  </a:rPr>
                  <a:t>Market Maker Z </a:t>
                </a:r>
              </a:p>
              <a:p>
                <a:pPr algn="ctr"/>
                <a:r>
                  <a:rPr lang="fr-FR" sz="1000" cap="all" dirty="0">
                    <a:solidFill>
                      <a:srgbClr val="F9D45F"/>
                    </a:solidFill>
                  </a:rPr>
                  <a:t>(</a:t>
                </a:r>
                <a:r>
                  <a:rPr lang="fr-FR" sz="1000" cap="all" dirty="0" err="1">
                    <a:solidFill>
                      <a:srgbClr val="F9D45F"/>
                    </a:solidFill>
                  </a:rPr>
                  <a:t>prices</a:t>
                </a:r>
                <a:r>
                  <a:rPr lang="fr-FR" sz="1000" cap="all" dirty="0">
                    <a:solidFill>
                      <a:srgbClr val="F9D45F"/>
                    </a:solidFill>
                  </a:rPr>
                  <a:t> + conf)</a:t>
                </a:r>
              </a:p>
            </p:txBody>
          </p:sp>
        </p:grpSp>
        <p:grpSp>
          <p:nvGrpSpPr>
            <p:cNvPr id="41" name="Group 40">
              <a:extLst>
                <a:ext uri="{FF2B5EF4-FFF2-40B4-BE49-F238E27FC236}">
                  <a16:creationId xmlns:a16="http://schemas.microsoft.com/office/drawing/2014/main" id="{7DDF5768-F7B2-4CE5-A28E-BACD53100498}"/>
                </a:ext>
              </a:extLst>
            </p:cNvPr>
            <p:cNvGrpSpPr/>
            <p:nvPr/>
          </p:nvGrpSpPr>
          <p:grpSpPr>
            <a:xfrm>
              <a:off x="927234" y="2415259"/>
              <a:ext cx="1671678" cy="577770"/>
              <a:chOff x="1266737" y="679509"/>
              <a:chExt cx="1518407" cy="1441502"/>
            </a:xfrm>
          </p:grpSpPr>
          <p:sp>
            <p:nvSpPr>
              <p:cNvPr id="42" name="Rectangle 41">
                <a:extLst>
                  <a:ext uri="{FF2B5EF4-FFF2-40B4-BE49-F238E27FC236}">
                    <a16:creationId xmlns:a16="http://schemas.microsoft.com/office/drawing/2014/main" id="{17EAA3F5-521D-4CA1-9832-EF1C6101CD80}"/>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44" name="TextBox 43">
                <a:extLst>
                  <a:ext uri="{FF2B5EF4-FFF2-40B4-BE49-F238E27FC236}">
                    <a16:creationId xmlns:a16="http://schemas.microsoft.com/office/drawing/2014/main" id="{A18D3378-BC9B-4F33-842E-4A237EA464B2}"/>
                  </a:ext>
                </a:extLst>
              </p:cNvPr>
              <p:cNvSpPr txBox="1"/>
              <p:nvPr/>
            </p:nvSpPr>
            <p:spPr>
              <a:xfrm>
                <a:off x="1365434" y="1259016"/>
                <a:ext cx="1305773" cy="282486"/>
              </a:xfrm>
              <a:prstGeom prst="rect">
                <a:avLst/>
              </a:prstGeom>
              <a:noFill/>
              <a:ln>
                <a:noFill/>
              </a:ln>
            </p:spPr>
            <p:txBody>
              <a:bodyPr wrap="square" rtlCol="0">
                <a:spAutoFit/>
              </a:bodyPr>
              <a:lstStyle/>
              <a:p>
                <a:pPr algn="ctr"/>
                <a:r>
                  <a:rPr lang="fr-FR" sz="1100" cap="all" dirty="0">
                    <a:solidFill>
                      <a:schemeClr val="bg1"/>
                    </a:solidFill>
                  </a:rPr>
                  <a:t>…</a:t>
                </a:r>
              </a:p>
            </p:txBody>
          </p:sp>
        </p:grpSp>
      </p:grpSp>
      <p:grpSp>
        <p:nvGrpSpPr>
          <p:cNvPr id="12" name="Group 11">
            <a:extLst>
              <a:ext uri="{FF2B5EF4-FFF2-40B4-BE49-F238E27FC236}">
                <a16:creationId xmlns:a16="http://schemas.microsoft.com/office/drawing/2014/main" id="{085DE1AC-44D9-4D1C-92E7-3C1ACF266448}"/>
              </a:ext>
            </a:extLst>
          </p:cNvPr>
          <p:cNvGrpSpPr/>
          <p:nvPr/>
        </p:nvGrpSpPr>
        <p:grpSpPr>
          <a:xfrm>
            <a:off x="6976345" y="-141680"/>
            <a:ext cx="5126610" cy="5209926"/>
            <a:chOff x="6976345" y="-141680"/>
            <a:chExt cx="5126610" cy="5209926"/>
          </a:xfrm>
        </p:grpSpPr>
        <p:sp>
          <p:nvSpPr>
            <p:cNvPr id="47" name="Oval 46">
              <a:extLst>
                <a:ext uri="{FF2B5EF4-FFF2-40B4-BE49-F238E27FC236}">
                  <a16:creationId xmlns:a16="http://schemas.microsoft.com/office/drawing/2014/main" id="{2824CDB0-1183-4D5A-8D95-B64E32BD4D30}"/>
                </a:ext>
              </a:extLst>
            </p:cNvPr>
            <p:cNvSpPr/>
            <p:nvPr/>
          </p:nvSpPr>
          <p:spPr>
            <a:xfrm>
              <a:off x="9105959" y="1631402"/>
              <a:ext cx="2996996" cy="1582590"/>
            </a:xfrm>
            <a:prstGeom prst="ellipse">
              <a:avLst/>
            </a:prstGeom>
            <a:solidFill>
              <a:schemeClr val="bg1">
                <a:lumMod val="8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1A7CBE46-567E-4FC0-A507-1B5B7A54414C}"/>
                </a:ext>
              </a:extLst>
            </p:cNvPr>
            <p:cNvSpPr/>
            <p:nvPr/>
          </p:nvSpPr>
          <p:spPr>
            <a:xfrm>
              <a:off x="9042143" y="3518627"/>
              <a:ext cx="2996996" cy="1549619"/>
            </a:xfrm>
            <a:prstGeom prst="ellipse">
              <a:avLst/>
            </a:prstGeom>
            <a:solidFill>
              <a:schemeClr val="bg1">
                <a:lumMod val="8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39" name="Oval 38">
              <a:extLst>
                <a:ext uri="{FF2B5EF4-FFF2-40B4-BE49-F238E27FC236}">
                  <a16:creationId xmlns:a16="http://schemas.microsoft.com/office/drawing/2014/main" id="{0ABB9227-11EB-48A9-BD77-D9028E68288E}"/>
                </a:ext>
              </a:extLst>
            </p:cNvPr>
            <p:cNvSpPr/>
            <p:nvPr/>
          </p:nvSpPr>
          <p:spPr>
            <a:xfrm>
              <a:off x="9066373" y="-141680"/>
              <a:ext cx="2996996" cy="1535418"/>
            </a:xfrm>
            <a:prstGeom prst="ellipse">
              <a:avLst/>
            </a:prstGeom>
            <a:solidFill>
              <a:schemeClr val="bg1">
                <a:lumMod val="8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 5">
              <a:extLst>
                <a:ext uri="{FF2B5EF4-FFF2-40B4-BE49-F238E27FC236}">
                  <a16:creationId xmlns:a16="http://schemas.microsoft.com/office/drawing/2014/main" id="{421EB6DB-5860-44A6-B899-D17AECB24540}"/>
                </a:ext>
              </a:extLst>
            </p:cNvPr>
            <p:cNvGrpSpPr/>
            <p:nvPr/>
          </p:nvGrpSpPr>
          <p:grpSpPr>
            <a:xfrm>
              <a:off x="6976345" y="-16150"/>
              <a:ext cx="4640609" cy="4739825"/>
              <a:chOff x="6976345" y="-16150"/>
              <a:chExt cx="4640609" cy="4739825"/>
            </a:xfrm>
          </p:grpSpPr>
          <p:cxnSp>
            <p:nvCxnSpPr>
              <p:cNvPr id="16" name="Straight Arrow Connector 15">
                <a:extLst>
                  <a:ext uri="{FF2B5EF4-FFF2-40B4-BE49-F238E27FC236}">
                    <a16:creationId xmlns:a16="http://schemas.microsoft.com/office/drawing/2014/main" id="{61E8FA85-2885-4532-8C69-EFA4885C073E}"/>
                  </a:ext>
                </a:extLst>
              </p:cNvPr>
              <p:cNvCxnSpPr>
                <a:cxnSpLocks/>
                <a:stCxn id="2" idx="3"/>
                <a:endCxn id="1029" idx="1"/>
              </p:cNvCxnSpPr>
              <p:nvPr/>
            </p:nvCxnSpPr>
            <p:spPr>
              <a:xfrm flipV="1">
                <a:off x="6976345" y="688796"/>
                <a:ext cx="2536102" cy="1758069"/>
              </a:xfrm>
              <a:prstGeom prst="straightConnector1">
                <a:avLst/>
              </a:prstGeom>
              <a:ln w="152400">
                <a:solidFill>
                  <a:schemeClr val="bg1"/>
                </a:solidFill>
                <a:prstDash val="sysDash"/>
                <a:tailEnd type="diamond"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27E1B5-D2C1-4BCD-8159-47B89432482E}"/>
                  </a:ext>
                </a:extLst>
              </p:cNvPr>
              <p:cNvCxnSpPr>
                <a:cxnSpLocks/>
                <a:stCxn id="2" idx="3"/>
                <a:endCxn id="1026" idx="1"/>
              </p:cNvCxnSpPr>
              <p:nvPr/>
            </p:nvCxnSpPr>
            <p:spPr>
              <a:xfrm>
                <a:off x="6976345" y="2446865"/>
                <a:ext cx="2536102" cy="25639"/>
              </a:xfrm>
              <a:prstGeom prst="straightConnector1">
                <a:avLst/>
              </a:prstGeom>
              <a:ln w="152400">
                <a:solidFill>
                  <a:schemeClr val="bg1"/>
                </a:solidFill>
                <a:prstDash val="sysDash"/>
                <a:headEnd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C82044-7B7F-42F3-8AEA-D228FD63DAFC}"/>
                  </a:ext>
                </a:extLst>
              </p:cNvPr>
              <p:cNvCxnSpPr>
                <a:cxnSpLocks/>
                <a:stCxn id="2" idx="3"/>
                <a:endCxn id="1027" idx="1"/>
              </p:cNvCxnSpPr>
              <p:nvPr/>
            </p:nvCxnSpPr>
            <p:spPr>
              <a:xfrm>
                <a:off x="6976345" y="2446865"/>
                <a:ext cx="2524382" cy="1858047"/>
              </a:xfrm>
              <a:prstGeom prst="straightConnector1">
                <a:avLst/>
              </a:prstGeom>
              <a:ln w="152400">
                <a:solidFill>
                  <a:schemeClr val="bg1"/>
                </a:solidFill>
                <a:prstDash val="sysDash"/>
                <a:tailEnd type="oval" w="med" len="med"/>
              </a:ln>
            </p:spPr>
            <p:style>
              <a:lnRef idx="1">
                <a:schemeClr val="accent1"/>
              </a:lnRef>
              <a:fillRef idx="0">
                <a:schemeClr val="accent1"/>
              </a:fillRef>
              <a:effectRef idx="0">
                <a:schemeClr val="accent1"/>
              </a:effectRef>
              <a:fontRef idx="minor">
                <a:schemeClr val="tx1"/>
              </a:fontRef>
            </p:style>
          </p:cxnSp>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9512447" y="2018932"/>
                <a:ext cx="2104507" cy="90714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9500727" y="3886148"/>
                <a:ext cx="2116227" cy="837527"/>
              </a:xfrm>
              <a:prstGeom prst="rect">
                <a:avLst/>
              </a:prstGeom>
              <a:ln>
                <a:solidFill>
                  <a:schemeClr val="bg1"/>
                </a:solidFill>
              </a:ln>
            </p:spPr>
          </p:pic>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7">
                <a:extLst>
                  <a:ext uri="{28A0092B-C50C-407E-A947-70E740481C1C}">
                    <a14:useLocalDpi xmlns:a14="http://schemas.microsoft.com/office/drawing/2010/main" val="0"/>
                  </a:ext>
                </a:extLst>
              </a:blip>
              <a:srcRect t="22755" b="15913"/>
              <a:stretch/>
            </p:blipFill>
            <p:spPr>
              <a:xfrm>
                <a:off x="9512447" y="225452"/>
                <a:ext cx="2104507" cy="926688"/>
              </a:xfrm>
              <a:prstGeom prst="rect">
                <a:avLst/>
              </a:prstGeom>
              <a:ln>
                <a:solidFill>
                  <a:schemeClr val="bg1"/>
                </a:solidFill>
              </a:ln>
            </p:spPr>
          </p:pic>
          <p:grpSp>
            <p:nvGrpSpPr>
              <p:cNvPr id="4" name="Group 3">
                <a:extLst>
                  <a:ext uri="{FF2B5EF4-FFF2-40B4-BE49-F238E27FC236}">
                    <a16:creationId xmlns:a16="http://schemas.microsoft.com/office/drawing/2014/main" id="{4E90CDA3-62B5-47A6-A391-066200391CA0}"/>
                  </a:ext>
                </a:extLst>
              </p:cNvPr>
              <p:cNvGrpSpPr/>
              <p:nvPr/>
            </p:nvGrpSpPr>
            <p:grpSpPr>
              <a:xfrm>
                <a:off x="10737175" y="-16150"/>
                <a:ext cx="446511" cy="601429"/>
                <a:chOff x="4797483" y="299689"/>
                <a:chExt cx="688114" cy="926856"/>
              </a:xfrm>
            </p:grpSpPr>
            <p:pic>
              <p:nvPicPr>
                <p:cNvPr id="35" name="Picture 34">
                  <a:extLst>
                    <a:ext uri="{FF2B5EF4-FFF2-40B4-BE49-F238E27FC236}">
                      <a16:creationId xmlns:a16="http://schemas.microsoft.com/office/drawing/2014/main" id="{41207E52-7AA9-43FF-94C6-C79CEB50DCD0}"/>
                    </a:ext>
                  </a:extLst>
                </p:cNvPr>
                <p:cNvPicPr>
                  <a:picLocks noChangeAspect="1"/>
                </p:cNvPicPr>
                <p:nvPr/>
              </p:nvPicPr>
              <p:blipFill>
                <a:blip r:embed="rId4"/>
                <a:stretch>
                  <a:fillRect/>
                </a:stretch>
              </p:blipFill>
              <p:spPr>
                <a:xfrm>
                  <a:off x="4797483" y="399337"/>
                  <a:ext cx="418173" cy="674808"/>
                </a:xfrm>
                <a:prstGeom prst="rect">
                  <a:avLst/>
                </a:prstGeom>
                <a:ln>
                  <a:noFill/>
                </a:ln>
              </p:spPr>
            </p:pic>
            <p:pic>
              <p:nvPicPr>
                <p:cNvPr id="37" name="Picture 36">
                  <a:extLst>
                    <a:ext uri="{FF2B5EF4-FFF2-40B4-BE49-F238E27FC236}">
                      <a16:creationId xmlns:a16="http://schemas.microsoft.com/office/drawing/2014/main" id="{8F535AD1-9E11-4CA2-86DB-30561BDB9C13}"/>
                    </a:ext>
                  </a:extLst>
                </p:cNvPr>
                <p:cNvPicPr>
                  <a:picLocks noChangeAspect="1"/>
                </p:cNvPicPr>
                <p:nvPr/>
              </p:nvPicPr>
              <p:blipFill>
                <a:blip r:embed="rId4"/>
                <a:stretch>
                  <a:fillRect/>
                </a:stretch>
              </p:blipFill>
              <p:spPr>
                <a:xfrm>
                  <a:off x="5067424" y="299689"/>
                  <a:ext cx="418173" cy="674808"/>
                </a:xfrm>
                <a:prstGeom prst="rect">
                  <a:avLst/>
                </a:prstGeom>
                <a:ln>
                  <a:noFill/>
                </a:ln>
              </p:spPr>
            </p:pic>
            <p:pic>
              <p:nvPicPr>
                <p:cNvPr id="36" name="Picture 35">
                  <a:extLst>
                    <a:ext uri="{FF2B5EF4-FFF2-40B4-BE49-F238E27FC236}">
                      <a16:creationId xmlns:a16="http://schemas.microsoft.com/office/drawing/2014/main" id="{F06B0E00-61BA-4A31-8CAD-E8DDC0F37DEA}"/>
                    </a:ext>
                  </a:extLst>
                </p:cNvPr>
                <p:cNvPicPr>
                  <a:picLocks noChangeAspect="1"/>
                </p:cNvPicPr>
                <p:nvPr/>
              </p:nvPicPr>
              <p:blipFill>
                <a:blip r:embed="rId4"/>
                <a:stretch>
                  <a:fillRect/>
                </a:stretch>
              </p:blipFill>
              <p:spPr>
                <a:xfrm>
                  <a:off x="4949883" y="551737"/>
                  <a:ext cx="418173" cy="674808"/>
                </a:xfrm>
                <a:prstGeom prst="rect">
                  <a:avLst/>
                </a:prstGeom>
                <a:ln>
                  <a:noFill/>
                </a:ln>
              </p:spPr>
            </p:pic>
          </p:grpSp>
          <p:grpSp>
            <p:nvGrpSpPr>
              <p:cNvPr id="40" name="Group 39">
                <a:extLst>
                  <a:ext uri="{FF2B5EF4-FFF2-40B4-BE49-F238E27FC236}">
                    <a16:creationId xmlns:a16="http://schemas.microsoft.com/office/drawing/2014/main" id="{BF104526-2307-490D-AF77-A568E5036179}"/>
                  </a:ext>
                </a:extLst>
              </p:cNvPr>
              <p:cNvGrpSpPr/>
              <p:nvPr/>
            </p:nvGrpSpPr>
            <p:grpSpPr>
              <a:xfrm>
                <a:off x="10785268" y="1711604"/>
                <a:ext cx="446511" cy="601429"/>
                <a:chOff x="4797483" y="299689"/>
                <a:chExt cx="688114" cy="926856"/>
              </a:xfrm>
            </p:grpSpPr>
            <p:pic>
              <p:nvPicPr>
                <p:cNvPr id="43" name="Picture 42">
                  <a:extLst>
                    <a:ext uri="{FF2B5EF4-FFF2-40B4-BE49-F238E27FC236}">
                      <a16:creationId xmlns:a16="http://schemas.microsoft.com/office/drawing/2014/main" id="{823A41DB-A797-4A47-BDCC-5CC291FA67C3}"/>
                    </a:ext>
                  </a:extLst>
                </p:cNvPr>
                <p:cNvPicPr>
                  <a:picLocks noChangeAspect="1"/>
                </p:cNvPicPr>
                <p:nvPr/>
              </p:nvPicPr>
              <p:blipFill>
                <a:blip r:embed="rId4"/>
                <a:stretch>
                  <a:fillRect/>
                </a:stretch>
              </p:blipFill>
              <p:spPr>
                <a:xfrm>
                  <a:off x="4797483" y="399337"/>
                  <a:ext cx="418173" cy="674808"/>
                </a:xfrm>
                <a:prstGeom prst="rect">
                  <a:avLst/>
                </a:prstGeom>
                <a:ln>
                  <a:noFill/>
                </a:ln>
              </p:spPr>
            </p:pic>
            <p:pic>
              <p:nvPicPr>
                <p:cNvPr id="45" name="Picture 44">
                  <a:extLst>
                    <a:ext uri="{FF2B5EF4-FFF2-40B4-BE49-F238E27FC236}">
                      <a16:creationId xmlns:a16="http://schemas.microsoft.com/office/drawing/2014/main" id="{43FE3CA6-A930-4B37-8161-4297BD4C77F0}"/>
                    </a:ext>
                  </a:extLst>
                </p:cNvPr>
                <p:cNvPicPr>
                  <a:picLocks noChangeAspect="1"/>
                </p:cNvPicPr>
                <p:nvPr/>
              </p:nvPicPr>
              <p:blipFill>
                <a:blip r:embed="rId4"/>
                <a:stretch>
                  <a:fillRect/>
                </a:stretch>
              </p:blipFill>
              <p:spPr>
                <a:xfrm>
                  <a:off x="5067424" y="299689"/>
                  <a:ext cx="418173" cy="674808"/>
                </a:xfrm>
                <a:prstGeom prst="rect">
                  <a:avLst/>
                </a:prstGeom>
                <a:ln>
                  <a:noFill/>
                </a:ln>
              </p:spPr>
            </p:pic>
            <p:pic>
              <p:nvPicPr>
                <p:cNvPr id="46" name="Picture 45">
                  <a:extLst>
                    <a:ext uri="{FF2B5EF4-FFF2-40B4-BE49-F238E27FC236}">
                      <a16:creationId xmlns:a16="http://schemas.microsoft.com/office/drawing/2014/main" id="{A0BFE043-CC42-490B-8B48-DB6903E85704}"/>
                    </a:ext>
                  </a:extLst>
                </p:cNvPr>
                <p:cNvPicPr>
                  <a:picLocks noChangeAspect="1"/>
                </p:cNvPicPr>
                <p:nvPr/>
              </p:nvPicPr>
              <p:blipFill>
                <a:blip r:embed="rId4"/>
                <a:stretch>
                  <a:fillRect/>
                </a:stretch>
              </p:blipFill>
              <p:spPr>
                <a:xfrm>
                  <a:off x="4949883" y="551737"/>
                  <a:ext cx="418173" cy="674808"/>
                </a:xfrm>
                <a:prstGeom prst="rect">
                  <a:avLst/>
                </a:prstGeom>
                <a:ln>
                  <a:noFill/>
                </a:ln>
              </p:spPr>
            </p:pic>
          </p:grpSp>
          <p:grpSp>
            <p:nvGrpSpPr>
              <p:cNvPr id="49" name="Group 48">
                <a:extLst>
                  <a:ext uri="{FF2B5EF4-FFF2-40B4-BE49-F238E27FC236}">
                    <a16:creationId xmlns:a16="http://schemas.microsoft.com/office/drawing/2014/main" id="{619A969A-16E0-465C-8311-E9E6D84F4F76}"/>
                  </a:ext>
                </a:extLst>
              </p:cNvPr>
              <p:cNvGrpSpPr/>
              <p:nvPr/>
            </p:nvGrpSpPr>
            <p:grpSpPr>
              <a:xfrm>
                <a:off x="10800768" y="3540739"/>
                <a:ext cx="446511" cy="601429"/>
                <a:chOff x="4797483" y="299689"/>
                <a:chExt cx="688114" cy="926856"/>
              </a:xfrm>
            </p:grpSpPr>
            <p:pic>
              <p:nvPicPr>
                <p:cNvPr id="50" name="Picture 49">
                  <a:extLst>
                    <a:ext uri="{FF2B5EF4-FFF2-40B4-BE49-F238E27FC236}">
                      <a16:creationId xmlns:a16="http://schemas.microsoft.com/office/drawing/2014/main" id="{33A7BA1F-F2A4-4F05-9EB8-F64F4F2D47E7}"/>
                    </a:ext>
                  </a:extLst>
                </p:cNvPr>
                <p:cNvPicPr>
                  <a:picLocks noChangeAspect="1"/>
                </p:cNvPicPr>
                <p:nvPr/>
              </p:nvPicPr>
              <p:blipFill>
                <a:blip r:embed="rId4"/>
                <a:stretch>
                  <a:fillRect/>
                </a:stretch>
              </p:blipFill>
              <p:spPr>
                <a:xfrm>
                  <a:off x="4797483" y="399337"/>
                  <a:ext cx="418173" cy="674808"/>
                </a:xfrm>
                <a:prstGeom prst="rect">
                  <a:avLst/>
                </a:prstGeom>
                <a:ln>
                  <a:noFill/>
                </a:ln>
              </p:spPr>
            </p:pic>
            <p:pic>
              <p:nvPicPr>
                <p:cNvPr id="51" name="Picture 50">
                  <a:extLst>
                    <a:ext uri="{FF2B5EF4-FFF2-40B4-BE49-F238E27FC236}">
                      <a16:creationId xmlns:a16="http://schemas.microsoft.com/office/drawing/2014/main" id="{F486335F-B271-4720-B53D-C78C09BCFAE8}"/>
                    </a:ext>
                  </a:extLst>
                </p:cNvPr>
                <p:cNvPicPr>
                  <a:picLocks noChangeAspect="1"/>
                </p:cNvPicPr>
                <p:nvPr/>
              </p:nvPicPr>
              <p:blipFill>
                <a:blip r:embed="rId4"/>
                <a:stretch>
                  <a:fillRect/>
                </a:stretch>
              </p:blipFill>
              <p:spPr>
                <a:xfrm>
                  <a:off x="5067424" y="299689"/>
                  <a:ext cx="418173" cy="674808"/>
                </a:xfrm>
                <a:prstGeom prst="rect">
                  <a:avLst/>
                </a:prstGeom>
                <a:ln>
                  <a:noFill/>
                </a:ln>
              </p:spPr>
            </p:pic>
            <p:pic>
              <p:nvPicPr>
                <p:cNvPr id="52" name="Picture 51">
                  <a:extLst>
                    <a:ext uri="{FF2B5EF4-FFF2-40B4-BE49-F238E27FC236}">
                      <a16:creationId xmlns:a16="http://schemas.microsoft.com/office/drawing/2014/main" id="{B630456C-2913-4E9C-A24B-5B40831C4C37}"/>
                    </a:ext>
                  </a:extLst>
                </p:cNvPr>
                <p:cNvPicPr>
                  <a:picLocks noChangeAspect="1"/>
                </p:cNvPicPr>
                <p:nvPr/>
              </p:nvPicPr>
              <p:blipFill>
                <a:blip r:embed="rId4"/>
                <a:stretch>
                  <a:fillRect/>
                </a:stretch>
              </p:blipFill>
              <p:spPr>
                <a:xfrm>
                  <a:off x="4949883" y="551737"/>
                  <a:ext cx="418173" cy="674808"/>
                </a:xfrm>
                <a:prstGeom prst="rect">
                  <a:avLst/>
                </a:prstGeom>
                <a:ln>
                  <a:noFill/>
                </a:ln>
              </p:spPr>
            </p:pic>
          </p:grpSp>
        </p:grpSp>
      </p:gr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grpSp>
        <p:nvGrpSpPr>
          <p:cNvPr id="11" name="Group 10">
            <a:extLst>
              <a:ext uri="{FF2B5EF4-FFF2-40B4-BE49-F238E27FC236}">
                <a16:creationId xmlns:a16="http://schemas.microsoft.com/office/drawing/2014/main" id="{5CBFC9AF-5B8A-4E6D-A502-30F9966029FD}"/>
              </a:ext>
            </a:extLst>
          </p:cNvPr>
          <p:cNvGrpSpPr/>
          <p:nvPr/>
        </p:nvGrpSpPr>
        <p:grpSpPr>
          <a:xfrm>
            <a:off x="2598912" y="1477025"/>
            <a:ext cx="4377433" cy="2403733"/>
            <a:chOff x="2598912" y="1477025"/>
            <a:chExt cx="4377433" cy="2403733"/>
          </a:xfrm>
        </p:grpSpPr>
        <p:cxnSp>
          <p:nvCxnSpPr>
            <p:cNvPr id="5" name="Straight Arrow Connector 4">
              <a:extLst>
                <a:ext uri="{FF2B5EF4-FFF2-40B4-BE49-F238E27FC236}">
                  <a16:creationId xmlns:a16="http://schemas.microsoft.com/office/drawing/2014/main" id="{712B726E-26BA-4833-A905-A81B5FAE9596}"/>
                </a:ext>
              </a:extLst>
            </p:cNvPr>
            <p:cNvCxnSpPr>
              <a:cxnSpLocks/>
              <a:stCxn id="19" idx="3"/>
              <a:endCxn id="2" idx="1"/>
            </p:cNvCxnSpPr>
            <p:nvPr/>
          </p:nvCxnSpPr>
          <p:spPr>
            <a:xfrm>
              <a:off x="2598912" y="1477025"/>
              <a:ext cx="1609957" cy="969840"/>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32" idx="3"/>
              <a:endCxn id="2" idx="1"/>
            </p:cNvCxnSpPr>
            <p:nvPr/>
          </p:nvCxnSpPr>
          <p:spPr>
            <a:xfrm flipV="1">
              <a:off x="2598912" y="2446865"/>
              <a:ext cx="1609957" cy="1433893"/>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208869" y="1609339"/>
              <a:ext cx="2767476" cy="1675051"/>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1" cap="all" dirty="0">
                  <a:solidFill>
                    <a:schemeClr val="accent1">
                      <a:lumMod val="50000"/>
                    </a:schemeClr>
                  </a:solidFill>
                </a:rPr>
                <a:t>Market Making Contribution Platform</a:t>
              </a:r>
            </a:p>
          </p:txBody>
        </p:sp>
      </p:grpSp>
      <p:sp>
        <p:nvSpPr>
          <p:cNvPr id="13" name="Speech Bubble: Rectangle 12">
            <a:extLst>
              <a:ext uri="{FF2B5EF4-FFF2-40B4-BE49-F238E27FC236}">
                <a16:creationId xmlns:a16="http://schemas.microsoft.com/office/drawing/2014/main" id="{B9D468FC-7986-4D59-9628-3542D535F7FB}"/>
              </a:ext>
            </a:extLst>
          </p:cNvPr>
          <p:cNvSpPr/>
          <p:nvPr/>
        </p:nvSpPr>
        <p:spPr>
          <a:xfrm>
            <a:off x="5870746" y="1094285"/>
            <a:ext cx="888770" cy="691165"/>
          </a:xfrm>
          <a:prstGeom prst="wedgeRectCallout">
            <a:avLst/>
          </a:prstGeom>
          <a:solidFill>
            <a:srgbClr val="FAFCD7"/>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rgbClr val="203864"/>
                </a:solidFill>
              </a:rPr>
              <a:t>Apply Tiering </a:t>
            </a:r>
          </a:p>
        </p:txBody>
      </p:sp>
    </p:spTree>
    <p:extLst>
      <p:ext uri="{BB962C8B-B14F-4D97-AF65-F5344CB8AC3E}">
        <p14:creationId xmlns:p14="http://schemas.microsoft.com/office/powerpoint/2010/main" val="350197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4864F5-0705-437D-8C54-B442CA86B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meet</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Sébastien</a:t>
            </a:r>
          </a:p>
        </p:txBody>
      </p:sp>
    </p:spTree>
    <p:extLst>
      <p:ext uri="{BB962C8B-B14F-4D97-AF65-F5344CB8AC3E}">
        <p14:creationId xmlns:p14="http://schemas.microsoft.com/office/powerpoint/2010/main" val="3541420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562C0-EA09-4CBF-B779-E331B58AA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917"/>
            <a:ext cx="13954897" cy="665608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Relations </a:t>
            </a:r>
            <a:r>
              <a:rPr lang="fr-FR" sz="2800" b="1" cap="all" dirty="0">
                <a:solidFill>
                  <a:srgbClr val="FAFCD7"/>
                </a:solidFill>
                <a:latin typeface="Alte Haas Grotesk" panose="02000503000000020004" pitchFamily="2" charset="0"/>
              </a:rPr>
              <a:t>entre équipes de dev</a:t>
            </a:r>
          </a:p>
        </p:txBody>
      </p:sp>
    </p:spTree>
    <p:extLst>
      <p:ext uri="{BB962C8B-B14F-4D97-AF65-F5344CB8AC3E}">
        <p14:creationId xmlns:p14="http://schemas.microsoft.com/office/powerpoint/2010/main" val="1701706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4089ED-14A7-461B-B162-1758DD111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7650" y="-800100"/>
            <a:ext cx="12687300" cy="84582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Une certaine </a:t>
            </a:r>
            <a:r>
              <a:rPr lang="fr-FR" sz="2800" b="1" cap="all" dirty="0">
                <a:solidFill>
                  <a:srgbClr val="FAFCD7"/>
                </a:solidFill>
                <a:latin typeface="Alte Haas Grotesk" panose="02000503000000020004" pitchFamily="2" charset="0"/>
              </a:rPr>
              <a:t>frustration</a:t>
            </a:r>
          </a:p>
        </p:txBody>
      </p:sp>
    </p:spTree>
    <p:extLst>
      <p:ext uri="{BB962C8B-B14F-4D97-AF65-F5344CB8AC3E}">
        <p14:creationId xmlns:p14="http://schemas.microsoft.com/office/powerpoint/2010/main" val="271137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FCD981-CC03-41AC-8C55-44F5A7C71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côté</a:t>
            </a:r>
            <a:r>
              <a:rPr lang="fr-FR" sz="2800" b="1" cap="all" dirty="0">
                <a:solidFill>
                  <a:srgbClr val="FAFCD7"/>
                </a:solidFill>
                <a:latin typeface="Alte Haas Grotesk" panose="02000503000000020004" pitchFamily="2" charset="0"/>
              </a:rPr>
              <a:t> dev maintenant…</a:t>
            </a:r>
          </a:p>
        </p:txBody>
      </p:sp>
    </p:spTree>
    <p:extLst>
      <p:ext uri="{BB962C8B-B14F-4D97-AF65-F5344CB8AC3E}">
        <p14:creationId xmlns:p14="http://schemas.microsoft.com/office/powerpoint/2010/main" val="1236732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4793"/>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6" name="Rectangle 15">
            <a:extLst>
              <a:ext uri="{FF2B5EF4-FFF2-40B4-BE49-F238E27FC236}">
                <a16:creationId xmlns:a16="http://schemas.microsoft.com/office/drawing/2014/main" id="{CC9E0288-77E7-4C76-A478-2119CD392D27}"/>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extBox 16">
            <a:extLst>
              <a:ext uri="{FF2B5EF4-FFF2-40B4-BE49-F238E27FC236}">
                <a16:creationId xmlns:a16="http://schemas.microsoft.com/office/drawing/2014/main" id="{12DE8B10-621C-4AA3-91D6-936DD8F18438}"/>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1395398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630CD3-35B5-4ACF-8378-B32B177CF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4854"/>
            <a:ext cx="12664837" cy="791552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1949853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CDA09D-92D3-48F9-A987-885D78143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12192000" cy="67056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Content(e)s de vos </a:t>
            </a:r>
            <a:r>
              <a:rPr lang="fr-FR" sz="2800" b="1" cap="all" dirty="0">
                <a:solidFill>
                  <a:srgbClr val="FAFCD7"/>
                </a:solidFill>
                <a:latin typeface="Alte Haas Grotesk" panose="02000503000000020004" pitchFamily="2" charset="0"/>
              </a:rPr>
              <a:t>projets ?</a:t>
            </a:r>
          </a:p>
        </p:txBody>
      </p:sp>
    </p:spTree>
    <p:extLst>
      <p:ext uri="{BB962C8B-B14F-4D97-AF65-F5344CB8AC3E}">
        <p14:creationId xmlns:p14="http://schemas.microsoft.com/office/powerpoint/2010/main" val="70460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73D8B-583A-4DFE-A01E-5FE4BE761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600"/>
            <a:ext cx="12192000" cy="64008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a:t>
            </a:r>
            <a:r>
              <a:rPr lang="fr-FR" sz="2800" b="1" cap="all" dirty="0">
                <a:solidFill>
                  <a:srgbClr val="FAFCD7"/>
                </a:solidFill>
                <a:latin typeface="Alte Haas Grotesk" panose="02000503000000020004" pitchFamily="2" charset="0"/>
              </a:rPr>
              <a:t>…</a:t>
            </a:r>
          </a:p>
        </p:txBody>
      </p:sp>
    </p:spTree>
    <p:extLst>
      <p:ext uri="{BB962C8B-B14F-4D97-AF65-F5344CB8AC3E}">
        <p14:creationId xmlns:p14="http://schemas.microsoft.com/office/powerpoint/2010/main" val="3176465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AB82E3-171E-4CA5-A6A3-7D76D145B732}"/>
              </a:ext>
            </a:extLst>
          </p:cNvPr>
          <p:cNvPicPr>
            <a:picLocks noChangeAspect="1"/>
          </p:cNvPicPr>
          <p:nvPr/>
        </p:nvPicPr>
        <p:blipFill rotWithShape="1">
          <a:blip r:embed="rId3">
            <a:extLst>
              <a:ext uri="{28A0092B-C50C-407E-A947-70E740481C1C}">
                <a14:useLocalDpi xmlns:a14="http://schemas.microsoft.com/office/drawing/2010/main" val="0"/>
              </a:ext>
            </a:extLst>
          </a:blip>
          <a:srcRect l="2015" r="465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Basics</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2345522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B73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4B2956-00E9-42DE-8254-509A9B6DA9BF}"/>
              </a:ext>
            </a:extLst>
          </p:cNvPr>
          <p:cNvSpPr/>
          <p:nvPr/>
        </p:nvSpPr>
        <p:spPr>
          <a:xfrm rot="16200000">
            <a:off x="966802" y="674702"/>
            <a:ext cx="6797675" cy="556892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1A3699B-3385-4A52-89E1-8A3CE5170BE7}"/>
              </a:ext>
            </a:extLst>
          </p:cNvPr>
          <p:cNvSpPr/>
          <p:nvPr/>
        </p:nvSpPr>
        <p:spPr>
          <a:xfrm rot="16200000">
            <a:off x="6357937" y="852487"/>
            <a:ext cx="6797675" cy="5213350"/>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D498A8BB-06D2-4EF5-AE03-21D433300687}"/>
              </a:ext>
            </a:extLst>
          </p:cNvPr>
          <p:cNvSpPr/>
          <p:nvPr/>
        </p:nvSpPr>
        <p:spPr>
          <a:xfrm rot="16200000">
            <a:off x="10492077" y="4986626"/>
            <a:ext cx="2161565" cy="1885980"/>
          </a:xfrm>
          <a:prstGeom prst="rect">
            <a:avLst/>
          </a:prstGeom>
          <a:solidFill>
            <a:srgbClr val="DD8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2430AB9-789D-4DE2-BACB-76F6EABC5C07}"/>
              </a:ext>
            </a:extLst>
          </p:cNvPr>
          <p:cNvSpPr/>
          <p:nvPr/>
        </p:nvSpPr>
        <p:spPr>
          <a:xfrm>
            <a:off x="-292100" y="-342900"/>
            <a:ext cx="2425700" cy="721995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C827FC66-8A12-491F-A76A-93AF0FD8D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20" y="1149350"/>
            <a:ext cx="8591550" cy="57277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63500" y="4848834"/>
            <a:ext cx="12426950" cy="1276281"/>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long </a:t>
            </a:r>
            <a:r>
              <a:rPr lang="fr-FR" sz="2800" b="1" cap="all" dirty="0">
                <a:solidFill>
                  <a:srgbClr val="FAFCD7"/>
                </a:solidFill>
                <a:latin typeface="Alte Haas Grotesk" panose="02000503000000020004" pitchFamily="2" charset="0"/>
              </a:rPr>
              <a:t>P…</a:t>
            </a:r>
          </a:p>
        </p:txBody>
      </p:sp>
      <p:sp>
        <p:nvSpPr>
          <p:cNvPr id="13" name="Rectangle 12">
            <a:extLst>
              <a:ext uri="{FF2B5EF4-FFF2-40B4-BE49-F238E27FC236}">
                <a16:creationId xmlns:a16="http://schemas.microsoft.com/office/drawing/2014/main" id="{5D061762-8B47-46F4-A7E3-3CAE446521F1}"/>
              </a:ext>
            </a:extLst>
          </p:cNvPr>
          <p:cNvSpPr/>
          <p:nvPr/>
        </p:nvSpPr>
        <p:spPr>
          <a:xfrm rot="16200000">
            <a:off x="2119985" y="1002384"/>
            <a:ext cx="2090986" cy="2393951"/>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939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220BB-6670-470B-8E8C-5F577F4A1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908" y="209605"/>
            <a:ext cx="9658184" cy="6438789"/>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tech-</a:t>
            </a:r>
            <a:r>
              <a:rPr lang="fr-FR" sz="2800" b="1" cap="all" dirty="0" err="1">
                <a:solidFill>
                  <a:srgbClr val="FAFCD7"/>
                </a:solidFill>
                <a:latin typeface="Alte Haas Grotesk" panose="02000503000000020004" pitchFamily="2" charset="0"/>
              </a:rPr>
              <a:t>centric</a:t>
            </a:r>
            <a:endParaRPr lang="fr-FR" sz="2800" b="1" cap="all" dirty="0">
              <a:solidFill>
                <a:srgbClr val="F9D45F"/>
              </a:solidFill>
              <a:latin typeface="Alte Haas Grotesk" panose="02000503000000020004" pitchFamily="2" charset="0"/>
            </a:endParaRPr>
          </a:p>
        </p:txBody>
      </p:sp>
    </p:spTree>
    <p:extLst>
      <p:ext uri="{BB962C8B-B14F-4D97-AF65-F5344CB8AC3E}">
        <p14:creationId xmlns:p14="http://schemas.microsoft.com/office/powerpoint/2010/main" val="3628356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28F27-B9A3-4BDE-9CA0-9D020FBAD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226086" cy="694369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rigides</a:t>
            </a:r>
            <a:endParaRPr lang="fr-FR" sz="2800" b="1" cap="all" dirty="0">
              <a:solidFill>
                <a:srgbClr val="F9D45F"/>
              </a:solidFill>
              <a:latin typeface="Alte Haas Grotesk" panose="02000503000000020004" pitchFamily="2" charset="0"/>
            </a:endParaRPr>
          </a:p>
        </p:txBody>
      </p:sp>
      <p:sp>
        <p:nvSpPr>
          <p:cNvPr id="5" name="TextBox 4">
            <a:extLst>
              <a:ext uri="{FF2B5EF4-FFF2-40B4-BE49-F238E27FC236}">
                <a16:creationId xmlns:a16="http://schemas.microsoft.com/office/drawing/2014/main" id="{267AC933-31BA-48A2-9B51-42B5157CF7BE}"/>
              </a:ext>
            </a:extLst>
          </p:cNvPr>
          <p:cNvSpPr txBox="1"/>
          <p:nvPr/>
        </p:nvSpPr>
        <p:spPr>
          <a:xfrm rot="21300000">
            <a:off x="10567283" y="2115047"/>
            <a:ext cx="1261884" cy="1015663"/>
          </a:xfrm>
          <a:prstGeom prst="rect">
            <a:avLst/>
          </a:prstGeom>
          <a:noFill/>
        </p:spPr>
        <p:txBody>
          <a:bodyPr wrap="none" rtlCol="0">
            <a:spAutoFit/>
          </a:bodyPr>
          <a:lstStyle/>
          <a:p>
            <a:r>
              <a:rPr lang="fr-FR" sz="2000" b="1" dirty="0" err="1">
                <a:solidFill>
                  <a:schemeClr val="bg1"/>
                </a:solidFill>
                <a:latin typeface="Courier New" panose="02070309020205020404" pitchFamily="49" charset="0"/>
                <a:cs typeface="Courier New" panose="02070309020205020404" pitchFamily="49" charset="0"/>
              </a:rPr>
              <a:t>Given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When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Then</a:t>
            </a:r>
            <a:r>
              <a:rPr lang="fr-FR" sz="2000" b="1" dirty="0">
                <a:solidFill>
                  <a:schemeClr val="bg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8896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9579C0-1CE7-4129-8F18-4F0B268AD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883444"/>
            <a:ext cx="12252325" cy="9189244"/>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Les « </a:t>
            </a:r>
            <a:r>
              <a:rPr lang="fr-FR" sz="2800" b="1" cap="all" dirty="0">
                <a:solidFill>
                  <a:srgbClr val="FAFCD7"/>
                </a:solidFill>
                <a:latin typeface="Alte Haas Grotesk" panose="02000503000000020004" pitchFamily="2" charset="0"/>
              </a:rPr>
              <a:t>Garagistes </a:t>
            </a:r>
            <a:r>
              <a:rPr lang="fr-FR" sz="2800" b="1" cap="all" dirty="0">
                <a:solidFill>
                  <a:srgbClr val="F9D45F"/>
                </a:solidFill>
                <a:latin typeface="Alte Haas Grotesk" panose="02000503000000020004" pitchFamily="2" charset="0"/>
              </a:rPr>
              <a:t>»</a:t>
            </a:r>
          </a:p>
        </p:txBody>
      </p:sp>
    </p:spTree>
    <p:extLst>
      <p:ext uri="{BB962C8B-B14F-4D97-AF65-F5344CB8AC3E}">
        <p14:creationId xmlns:p14="http://schemas.microsoft.com/office/powerpoint/2010/main" val="3267044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Tree>
    <p:extLst>
      <p:ext uri="{BB962C8B-B14F-4D97-AF65-F5344CB8AC3E}">
        <p14:creationId xmlns:p14="http://schemas.microsoft.com/office/powerpoint/2010/main" val="3668823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5" name="TextBox 4">
            <a:extLst>
              <a:ext uri="{FF2B5EF4-FFF2-40B4-BE49-F238E27FC236}">
                <a16:creationId xmlns:a16="http://schemas.microsoft.com/office/drawing/2014/main" id="{894DD372-1FDA-4D36-8B48-AF3AED9D91FB}"/>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4" name="Picture 13">
            <a:extLst>
              <a:ext uri="{FF2B5EF4-FFF2-40B4-BE49-F238E27FC236}">
                <a16:creationId xmlns:a16="http://schemas.microsoft.com/office/drawing/2014/main" id="{2B6D6532-9599-4520-804D-AAADB76D5B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3388517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sp>
        <p:nvSpPr>
          <p:cNvPr id="13" name="TextBox 12">
            <a:extLst>
              <a:ext uri="{FF2B5EF4-FFF2-40B4-BE49-F238E27FC236}">
                <a16:creationId xmlns:a16="http://schemas.microsoft.com/office/drawing/2014/main" id="{D1C68B09-D189-4FAD-ADBF-E51030110291}"/>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137FD4B1-98C4-482E-9CCE-F5CBF7CAA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2199628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6003</TotalTime>
  <Words>3537</Words>
  <Application>Microsoft Office PowerPoint</Application>
  <PresentationFormat>Widescreen</PresentationFormat>
  <Paragraphs>314</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Alte Haas Grotesk</vt:lpstr>
      <vt:lpstr>Arial</vt:lpstr>
      <vt:lpstr>Calibri</vt:lpstr>
      <vt:lpstr>Courier New</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PIERRAIN Thomas</cp:lastModifiedBy>
  <cp:revision>409</cp:revision>
  <dcterms:created xsi:type="dcterms:W3CDTF">2021-05-22T16:07:41Z</dcterms:created>
  <dcterms:modified xsi:type="dcterms:W3CDTF">2021-09-18T18:04:03Z</dcterms:modified>
</cp:coreProperties>
</file>